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67" r:id="rId2"/>
    <p:sldId id="269" r:id="rId3"/>
    <p:sldId id="309" r:id="rId4"/>
    <p:sldId id="270" r:id="rId5"/>
    <p:sldId id="272" r:id="rId6"/>
    <p:sldId id="273" r:id="rId7"/>
    <p:sldId id="275" r:id="rId8"/>
    <p:sldId id="316" r:id="rId9"/>
    <p:sldId id="308" r:id="rId10"/>
    <p:sldId id="318" r:id="rId11"/>
    <p:sldId id="317" r:id="rId12"/>
    <p:sldId id="287" r:id="rId13"/>
    <p:sldId id="288" r:id="rId14"/>
    <p:sldId id="289" r:id="rId15"/>
    <p:sldId id="291" r:id="rId16"/>
    <p:sldId id="292" r:id="rId17"/>
    <p:sldId id="294" r:id="rId18"/>
    <p:sldId id="295" r:id="rId19"/>
    <p:sldId id="297" r:id="rId20"/>
    <p:sldId id="306" r:id="rId21"/>
    <p:sldId id="298" r:id="rId22"/>
    <p:sldId id="319" r:id="rId23"/>
    <p:sldId id="299" r:id="rId24"/>
    <p:sldId id="276" r:id="rId25"/>
    <p:sldId id="282" r:id="rId26"/>
    <p:sldId id="283" r:id="rId27"/>
    <p:sldId id="285" r:id="rId28"/>
    <p:sldId id="286" r:id="rId29"/>
    <p:sldId id="303" r:id="rId30"/>
    <p:sldId id="304" r:id="rId31"/>
    <p:sldId id="307" r:id="rId32"/>
    <p:sldId id="310" r:id="rId33"/>
    <p:sldId id="302" r:id="rId34"/>
    <p:sldId id="301"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Pimentel" initials="" lastIdx="1" clrIdx="0"/>
  <p:cmAuthor id="1" name="Melanie Alkire" initials="" lastIdx="1" clrIdx="1"/>
  <p:cmAuthor id="2" name="Meredith Liben" initials="mj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09A"/>
    <a:srgbClr val="1F497D"/>
    <a:srgbClr val="A6A6A6"/>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25771" autoAdjust="0"/>
    <p:restoredTop sz="92832" autoAdjust="0"/>
  </p:normalViewPr>
  <p:slideViewPr>
    <p:cSldViewPr snapToGrid="0" snapToObjects="1">
      <p:cViewPr>
        <p:scale>
          <a:sx n="76" d="100"/>
          <a:sy n="76" d="100"/>
        </p:scale>
        <p:origin x="-5048" y="-1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D0D2E-9E0D-4DAB-A397-170FBB862B67}" type="doc">
      <dgm:prSet loTypeId="urn:microsoft.com/office/officeart/2005/8/layout/process1" loCatId="process" qsTypeId="urn:microsoft.com/office/officeart/2005/8/quickstyle/simple1" qsCatId="simple" csTypeId="urn:microsoft.com/office/officeart/2005/8/colors/accent1_2" csCatId="accent1" phldr="1"/>
      <dgm:spPr/>
    </dgm:pt>
    <dgm:pt modelId="{68BA1021-872E-4421-9B06-0D6A4F4E4BB5}">
      <dgm:prSet phldrT="[Text]" custT="1"/>
      <dgm:spPr>
        <a:solidFill>
          <a:schemeClr val="accent2"/>
        </a:solidFill>
        <a:effectLst>
          <a:outerShdw blurRad="50800" dist="38100" dir="2700000" algn="tl" rotWithShape="0">
            <a:prstClr val="black">
              <a:alpha val="40000"/>
            </a:prstClr>
          </a:outerShdw>
        </a:effectLst>
      </dgm:spPr>
      <dgm:t>
        <a:bodyPr/>
        <a:lstStyle/>
        <a:p>
          <a:pPr>
            <a:lnSpc>
              <a:spcPct val="100000"/>
            </a:lnSpc>
          </a:pPr>
          <a:r>
            <a:rPr lang="en-US" sz="2600" b="1" dirty="0" smtClean="0"/>
            <a:t>Engage with Complex Text</a:t>
          </a:r>
          <a:endParaRPr lang="en-US" sz="2600" b="1" dirty="0"/>
        </a:p>
      </dgm:t>
    </dgm:pt>
    <dgm:pt modelId="{14941D62-E86D-4083-ABDF-F33EEABEC587}" type="parTrans" cxnId="{9C8BE79C-BD89-4E49-AF27-20B515C44E42}">
      <dgm:prSet/>
      <dgm:spPr/>
      <dgm:t>
        <a:bodyPr/>
        <a:lstStyle/>
        <a:p>
          <a:pPr>
            <a:lnSpc>
              <a:spcPct val="100000"/>
            </a:lnSpc>
          </a:pPr>
          <a:endParaRPr lang="en-US" sz="2600" b="1"/>
        </a:p>
      </dgm:t>
    </dgm:pt>
    <dgm:pt modelId="{5D0346E2-D020-4ED0-82DF-5E6528836E85}" type="sibTrans" cxnId="{9C8BE79C-BD89-4E49-AF27-20B515C44E42}">
      <dgm:prSet custT="1"/>
      <dgm:spPr>
        <a:solidFill>
          <a:schemeClr val="accent2"/>
        </a:solidFill>
        <a:effectLst>
          <a:outerShdw blurRad="50800" dist="38100" dir="2700000" algn="tl" rotWithShape="0">
            <a:prstClr val="black">
              <a:alpha val="40000"/>
            </a:prstClr>
          </a:outerShdw>
        </a:effectLst>
      </dgm:spPr>
      <dgm:t>
        <a:bodyPr/>
        <a:lstStyle/>
        <a:p>
          <a:pPr>
            <a:lnSpc>
              <a:spcPct val="100000"/>
            </a:lnSpc>
          </a:pPr>
          <a:endParaRPr lang="en-US" sz="2600" b="1"/>
        </a:p>
      </dgm:t>
    </dgm:pt>
    <dgm:pt modelId="{9ACE5152-768A-46E3-90B5-DF3BB32D85FA}">
      <dgm:prSet phldrT="[Text]" custT="1"/>
      <dgm:spPr>
        <a:solidFill>
          <a:schemeClr val="accent3"/>
        </a:solidFill>
        <a:effectLst>
          <a:outerShdw blurRad="50800" dist="38100" dir="2700000" algn="tl" rotWithShape="0">
            <a:prstClr val="black">
              <a:alpha val="40000"/>
            </a:prstClr>
          </a:outerShdw>
        </a:effectLst>
      </dgm:spPr>
      <dgm:t>
        <a:bodyPr/>
        <a:lstStyle/>
        <a:p>
          <a:pPr>
            <a:lnSpc>
              <a:spcPct val="100000"/>
            </a:lnSpc>
          </a:pPr>
          <a:r>
            <a:rPr lang="en-US" sz="2600" b="1" dirty="0" smtClean="0"/>
            <a:t>Extract and Employ Evidence</a:t>
          </a:r>
          <a:endParaRPr lang="en-US" sz="2600" b="1" dirty="0"/>
        </a:p>
      </dgm:t>
    </dgm:pt>
    <dgm:pt modelId="{4441A250-45C0-47C6-BB62-7E4A563A3D51}" type="parTrans" cxnId="{BD987492-61A5-4B05-BA1F-8D5F60822995}">
      <dgm:prSet/>
      <dgm:spPr/>
      <dgm:t>
        <a:bodyPr/>
        <a:lstStyle/>
        <a:p>
          <a:pPr>
            <a:lnSpc>
              <a:spcPct val="100000"/>
            </a:lnSpc>
          </a:pPr>
          <a:endParaRPr lang="en-US" sz="2600" b="1"/>
        </a:p>
      </dgm:t>
    </dgm:pt>
    <dgm:pt modelId="{F3503FFC-E658-428F-AB6B-45E0A21F098E}" type="sibTrans" cxnId="{BD987492-61A5-4B05-BA1F-8D5F60822995}">
      <dgm:prSet custT="1"/>
      <dgm:spPr>
        <a:solidFill>
          <a:schemeClr val="accent3"/>
        </a:solidFill>
        <a:effectLst>
          <a:outerShdw blurRad="50800" dist="38100" dir="2700000" algn="tl" rotWithShape="0">
            <a:prstClr val="black">
              <a:alpha val="40000"/>
            </a:prstClr>
          </a:outerShdw>
        </a:effectLst>
      </dgm:spPr>
      <dgm:t>
        <a:bodyPr/>
        <a:lstStyle/>
        <a:p>
          <a:pPr>
            <a:lnSpc>
              <a:spcPct val="100000"/>
            </a:lnSpc>
          </a:pPr>
          <a:endParaRPr lang="en-US" sz="2600" b="1"/>
        </a:p>
      </dgm:t>
    </dgm:pt>
    <dgm:pt modelId="{11820E23-601B-4076-9D57-16131AF38107}">
      <dgm:prSet phldrT="[Text]" custT="1"/>
      <dgm:spPr>
        <a:effectLst>
          <a:outerShdw blurRad="50800" dist="38100" dir="2700000" algn="tl" rotWithShape="0">
            <a:prstClr val="black">
              <a:alpha val="40000"/>
            </a:prstClr>
          </a:outerShdw>
        </a:effectLst>
      </dgm:spPr>
      <dgm:t>
        <a:bodyPr/>
        <a:lstStyle/>
        <a:p>
          <a:pPr>
            <a:lnSpc>
              <a:spcPct val="100000"/>
            </a:lnSpc>
          </a:pPr>
          <a:r>
            <a:rPr lang="en-US" sz="2600" b="1" dirty="0" smtClean="0"/>
            <a:t>Build Knowledge</a:t>
          </a:r>
          <a:endParaRPr lang="en-US" sz="2600" b="1" dirty="0"/>
        </a:p>
      </dgm:t>
    </dgm:pt>
    <dgm:pt modelId="{36E36D2D-B574-421A-9BBF-900B763FD034}" type="parTrans" cxnId="{E0DDE2D7-3BDC-4A99-B14E-D5F69A19A396}">
      <dgm:prSet/>
      <dgm:spPr/>
      <dgm:t>
        <a:bodyPr/>
        <a:lstStyle/>
        <a:p>
          <a:pPr>
            <a:lnSpc>
              <a:spcPct val="100000"/>
            </a:lnSpc>
          </a:pPr>
          <a:endParaRPr lang="en-US" sz="2600" b="1"/>
        </a:p>
      </dgm:t>
    </dgm:pt>
    <dgm:pt modelId="{0070A499-D1E3-4800-8725-007A03985BF3}" type="sibTrans" cxnId="{E0DDE2D7-3BDC-4A99-B14E-D5F69A19A396}">
      <dgm:prSet/>
      <dgm:spPr/>
      <dgm:t>
        <a:bodyPr/>
        <a:lstStyle/>
        <a:p>
          <a:pPr>
            <a:lnSpc>
              <a:spcPct val="100000"/>
            </a:lnSpc>
          </a:pPr>
          <a:endParaRPr lang="en-US" sz="2600" b="1"/>
        </a:p>
      </dgm:t>
    </dgm:pt>
    <dgm:pt modelId="{11C5838E-BCBD-4F1A-94C5-3EA26C8CF5F3}" type="pres">
      <dgm:prSet presAssocID="{C3FD0D2E-9E0D-4DAB-A397-170FBB862B67}" presName="Name0" presStyleCnt="0">
        <dgm:presLayoutVars>
          <dgm:dir/>
          <dgm:resizeHandles val="exact"/>
        </dgm:presLayoutVars>
      </dgm:prSet>
      <dgm:spPr/>
    </dgm:pt>
    <dgm:pt modelId="{4D3D92D2-28DB-4E37-A513-A53D56798B97}" type="pres">
      <dgm:prSet presAssocID="{68BA1021-872E-4421-9B06-0D6A4F4E4BB5}" presName="node" presStyleLbl="node1" presStyleIdx="0" presStyleCnt="3">
        <dgm:presLayoutVars>
          <dgm:bulletEnabled val="1"/>
        </dgm:presLayoutVars>
      </dgm:prSet>
      <dgm:spPr/>
      <dgm:t>
        <a:bodyPr/>
        <a:lstStyle/>
        <a:p>
          <a:endParaRPr lang="en-US"/>
        </a:p>
      </dgm:t>
    </dgm:pt>
    <dgm:pt modelId="{0512834D-4A5A-4F77-8FDE-1F0D12D91B25}" type="pres">
      <dgm:prSet presAssocID="{5D0346E2-D020-4ED0-82DF-5E6528836E85}" presName="sibTrans" presStyleLbl="sibTrans2D1" presStyleIdx="0" presStyleCnt="2"/>
      <dgm:spPr/>
      <dgm:t>
        <a:bodyPr/>
        <a:lstStyle/>
        <a:p>
          <a:endParaRPr lang="en-US"/>
        </a:p>
      </dgm:t>
    </dgm:pt>
    <dgm:pt modelId="{09BA98CB-BDF1-4539-AAD8-724E64681F72}" type="pres">
      <dgm:prSet presAssocID="{5D0346E2-D020-4ED0-82DF-5E6528836E85}" presName="connectorText" presStyleLbl="sibTrans2D1" presStyleIdx="0" presStyleCnt="2"/>
      <dgm:spPr/>
      <dgm:t>
        <a:bodyPr/>
        <a:lstStyle/>
        <a:p>
          <a:endParaRPr lang="en-US"/>
        </a:p>
      </dgm:t>
    </dgm:pt>
    <dgm:pt modelId="{73C69924-1828-4F2E-95B3-65D27F4781C7}" type="pres">
      <dgm:prSet presAssocID="{9ACE5152-768A-46E3-90B5-DF3BB32D85FA}" presName="node" presStyleLbl="node1" presStyleIdx="1" presStyleCnt="3">
        <dgm:presLayoutVars>
          <dgm:bulletEnabled val="1"/>
        </dgm:presLayoutVars>
      </dgm:prSet>
      <dgm:spPr/>
      <dgm:t>
        <a:bodyPr/>
        <a:lstStyle/>
        <a:p>
          <a:endParaRPr lang="en-US"/>
        </a:p>
      </dgm:t>
    </dgm:pt>
    <dgm:pt modelId="{25894204-9E6E-4636-902B-1C0704DA511A}" type="pres">
      <dgm:prSet presAssocID="{F3503FFC-E658-428F-AB6B-45E0A21F098E}" presName="sibTrans" presStyleLbl="sibTrans2D1" presStyleIdx="1" presStyleCnt="2"/>
      <dgm:spPr/>
      <dgm:t>
        <a:bodyPr/>
        <a:lstStyle/>
        <a:p>
          <a:endParaRPr lang="en-US"/>
        </a:p>
      </dgm:t>
    </dgm:pt>
    <dgm:pt modelId="{A98227D8-BAE9-4A17-8589-87C8F5F01600}" type="pres">
      <dgm:prSet presAssocID="{F3503FFC-E658-428F-AB6B-45E0A21F098E}" presName="connectorText" presStyleLbl="sibTrans2D1" presStyleIdx="1" presStyleCnt="2"/>
      <dgm:spPr/>
      <dgm:t>
        <a:bodyPr/>
        <a:lstStyle/>
        <a:p>
          <a:endParaRPr lang="en-US"/>
        </a:p>
      </dgm:t>
    </dgm:pt>
    <dgm:pt modelId="{3116B56F-F768-41BC-A58C-C1015D00DC31}" type="pres">
      <dgm:prSet presAssocID="{11820E23-601B-4076-9D57-16131AF38107}" presName="node" presStyleLbl="node1" presStyleIdx="2" presStyleCnt="3">
        <dgm:presLayoutVars>
          <dgm:bulletEnabled val="1"/>
        </dgm:presLayoutVars>
      </dgm:prSet>
      <dgm:spPr/>
      <dgm:t>
        <a:bodyPr/>
        <a:lstStyle/>
        <a:p>
          <a:endParaRPr lang="en-US"/>
        </a:p>
      </dgm:t>
    </dgm:pt>
  </dgm:ptLst>
  <dgm:cxnLst>
    <dgm:cxn modelId="{42DC14DB-F1D9-1940-8EE2-6E9FB981F407}" type="presOf" srcId="{5D0346E2-D020-4ED0-82DF-5E6528836E85}" destId="{09BA98CB-BDF1-4539-AAD8-724E64681F72}" srcOrd="1" destOrd="0" presId="urn:microsoft.com/office/officeart/2005/8/layout/process1"/>
    <dgm:cxn modelId="{DE481120-EA81-6D45-B294-B0579A80A02A}" type="presOf" srcId="{5D0346E2-D020-4ED0-82DF-5E6528836E85}" destId="{0512834D-4A5A-4F77-8FDE-1F0D12D91B25}" srcOrd="0" destOrd="0" presId="urn:microsoft.com/office/officeart/2005/8/layout/process1"/>
    <dgm:cxn modelId="{BD987492-61A5-4B05-BA1F-8D5F60822995}" srcId="{C3FD0D2E-9E0D-4DAB-A397-170FBB862B67}" destId="{9ACE5152-768A-46E3-90B5-DF3BB32D85FA}" srcOrd="1" destOrd="0" parTransId="{4441A250-45C0-47C6-BB62-7E4A563A3D51}" sibTransId="{F3503FFC-E658-428F-AB6B-45E0A21F098E}"/>
    <dgm:cxn modelId="{F608C090-55E3-E64C-AFCA-08FA46909085}" type="presOf" srcId="{C3FD0D2E-9E0D-4DAB-A397-170FBB862B67}" destId="{11C5838E-BCBD-4F1A-94C5-3EA26C8CF5F3}" srcOrd="0" destOrd="0" presId="urn:microsoft.com/office/officeart/2005/8/layout/process1"/>
    <dgm:cxn modelId="{E0DDE2D7-3BDC-4A99-B14E-D5F69A19A396}" srcId="{C3FD0D2E-9E0D-4DAB-A397-170FBB862B67}" destId="{11820E23-601B-4076-9D57-16131AF38107}" srcOrd="2" destOrd="0" parTransId="{36E36D2D-B574-421A-9BBF-900B763FD034}" sibTransId="{0070A499-D1E3-4800-8725-007A03985BF3}"/>
    <dgm:cxn modelId="{224AAA8B-2D0B-914A-B77D-8B6E65782DFD}" type="presOf" srcId="{F3503FFC-E658-428F-AB6B-45E0A21F098E}" destId="{A98227D8-BAE9-4A17-8589-87C8F5F01600}" srcOrd="1" destOrd="0" presId="urn:microsoft.com/office/officeart/2005/8/layout/process1"/>
    <dgm:cxn modelId="{C5929E41-38B3-CE4E-8EF1-A503A07C3C2B}" type="presOf" srcId="{F3503FFC-E658-428F-AB6B-45E0A21F098E}" destId="{25894204-9E6E-4636-902B-1C0704DA511A}" srcOrd="0" destOrd="0" presId="urn:microsoft.com/office/officeart/2005/8/layout/process1"/>
    <dgm:cxn modelId="{B2DAD94A-4068-3E4E-BF41-81D8BBCA231B}" type="presOf" srcId="{9ACE5152-768A-46E3-90B5-DF3BB32D85FA}" destId="{73C69924-1828-4F2E-95B3-65D27F4781C7}" srcOrd="0" destOrd="0" presId="urn:microsoft.com/office/officeart/2005/8/layout/process1"/>
    <dgm:cxn modelId="{433DBC9F-715A-4C42-B1E7-91BF84D9901A}" type="presOf" srcId="{11820E23-601B-4076-9D57-16131AF38107}" destId="{3116B56F-F768-41BC-A58C-C1015D00DC31}" srcOrd="0" destOrd="0" presId="urn:microsoft.com/office/officeart/2005/8/layout/process1"/>
    <dgm:cxn modelId="{E2469FEC-2475-3049-93A4-8C4F43FE9F27}" type="presOf" srcId="{68BA1021-872E-4421-9B06-0D6A4F4E4BB5}" destId="{4D3D92D2-28DB-4E37-A513-A53D56798B97}" srcOrd="0" destOrd="0" presId="urn:microsoft.com/office/officeart/2005/8/layout/process1"/>
    <dgm:cxn modelId="{9C8BE79C-BD89-4E49-AF27-20B515C44E42}" srcId="{C3FD0D2E-9E0D-4DAB-A397-170FBB862B67}" destId="{68BA1021-872E-4421-9B06-0D6A4F4E4BB5}" srcOrd="0" destOrd="0" parTransId="{14941D62-E86D-4083-ABDF-F33EEABEC587}" sibTransId="{5D0346E2-D020-4ED0-82DF-5E6528836E85}"/>
    <dgm:cxn modelId="{F383413E-4C04-324D-A3AC-1C97B48D336C}" type="presParOf" srcId="{11C5838E-BCBD-4F1A-94C5-3EA26C8CF5F3}" destId="{4D3D92D2-28DB-4E37-A513-A53D56798B97}" srcOrd="0" destOrd="0" presId="urn:microsoft.com/office/officeart/2005/8/layout/process1"/>
    <dgm:cxn modelId="{7934C53F-8CEC-C84E-9557-694BD3FB7BCE}" type="presParOf" srcId="{11C5838E-BCBD-4F1A-94C5-3EA26C8CF5F3}" destId="{0512834D-4A5A-4F77-8FDE-1F0D12D91B25}" srcOrd="1" destOrd="0" presId="urn:microsoft.com/office/officeart/2005/8/layout/process1"/>
    <dgm:cxn modelId="{50B1C030-B44B-B348-8E33-7421B5C503FD}" type="presParOf" srcId="{0512834D-4A5A-4F77-8FDE-1F0D12D91B25}" destId="{09BA98CB-BDF1-4539-AAD8-724E64681F72}" srcOrd="0" destOrd="0" presId="urn:microsoft.com/office/officeart/2005/8/layout/process1"/>
    <dgm:cxn modelId="{9114FC3C-D956-DE48-B1D8-026B064A86A5}" type="presParOf" srcId="{11C5838E-BCBD-4F1A-94C5-3EA26C8CF5F3}" destId="{73C69924-1828-4F2E-95B3-65D27F4781C7}" srcOrd="2" destOrd="0" presId="urn:microsoft.com/office/officeart/2005/8/layout/process1"/>
    <dgm:cxn modelId="{9445F95B-52BD-C04F-AF79-EBC671F50308}" type="presParOf" srcId="{11C5838E-BCBD-4F1A-94C5-3EA26C8CF5F3}" destId="{25894204-9E6E-4636-902B-1C0704DA511A}" srcOrd="3" destOrd="0" presId="urn:microsoft.com/office/officeart/2005/8/layout/process1"/>
    <dgm:cxn modelId="{F59B347F-E9B4-8D46-916D-EFC9F9AE542A}" type="presParOf" srcId="{25894204-9E6E-4636-902B-1C0704DA511A}" destId="{A98227D8-BAE9-4A17-8589-87C8F5F01600}" srcOrd="0" destOrd="0" presId="urn:microsoft.com/office/officeart/2005/8/layout/process1"/>
    <dgm:cxn modelId="{A48538EB-F957-6547-9E0E-0A071A7B9425}" type="presParOf" srcId="{11C5838E-BCBD-4F1A-94C5-3EA26C8CF5F3}" destId="{3116B56F-F768-41BC-A58C-C1015D00DC31}" srcOrd="4" destOrd="0" presId="urn:microsoft.com/office/officeart/2005/8/layout/process1"/>
  </dgm:cxnLst>
  <dgm:bg>
    <a:effectLst>
      <a:outerShdw blurRad="50800" dist="38100" dir="2700000" algn="tl" rotWithShape="0">
        <a:prstClr val="black">
          <a:alpha val="40000"/>
        </a:prstClr>
      </a:outerShdw>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D92D2-28DB-4E37-A513-A53D56798B97}">
      <dsp:nvSpPr>
        <dsp:cNvPr id="0" name=""/>
        <dsp:cNvSpPr/>
      </dsp:nvSpPr>
      <dsp:spPr>
        <a:xfrm>
          <a:off x="6670" y="468196"/>
          <a:ext cx="1993731" cy="147660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ct val="35000"/>
            </a:spcAft>
          </a:pPr>
          <a:r>
            <a:rPr lang="en-US" sz="2600" b="1" kern="1200" dirty="0" smtClean="0"/>
            <a:t>Engage with Complex Text</a:t>
          </a:r>
          <a:endParaRPr lang="en-US" sz="2600" b="1" kern="1200" dirty="0"/>
        </a:p>
      </dsp:txBody>
      <dsp:txXfrm>
        <a:off x="49918" y="511444"/>
        <a:ext cx="1907235" cy="1390111"/>
      </dsp:txXfrm>
    </dsp:sp>
    <dsp:sp modelId="{0512834D-4A5A-4F77-8FDE-1F0D12D91B25}">
      <dsp:nvSpPr>
        <dsp:cNvPr id="0" name=""/>
        <dsp:cNvSpPr/>
      </dsp:nvSpPr>
      <dsp:spPr>
        <a:xfrm>
          <a:off x="2199774" y="959277"/>
          <a:ext cx="422671" cy="494445"/>
        </a:xfrm>
        <a:prstGeom prst="rightArrow">
          <a:avLst>
            <a:gd name="adj1" fmla="val 60000"/>
            <a:gd name="adj2" fmla="val 50000"/>
          </a:avLst>
        </a:prstGeom>
        <a:solidFill>
          <a:schemeClr val="accent2"/>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100000"/>
            </a:lnSpc>
            <a:spcBef>
              <a:spcPct val="0"/>
            </a:spcBef>
            <a:spcAft>
              <a:spcPct val="35000"/>
            </a:spcAft>
          </a:pPr>
          <a:endParaRPr lang="en-US" sz="2600" b="1" kern="1200"/>
        </a:p>
      </dsp:txBody>
      <dsp:txXfrm>
        <a:off x="2199774" y="1058166"/>
        <a:ext cx="295870" cy="296667"/>
      </dsp:txXfrm>
    </dsp:sp>
    <dsp:sp modelId="{73C69924-1828-4F2E-95B3-65D27F4781C7}">
      <dsp:nvSpPr>
        <dsp:cNvPr id="0" name=""/>
        <dsp:cNvSpPr/>
      </dsp:nvSpPr>
      <dsp:spPr>
        <a:xfrm>
          <a:off x="2797894" y="468196"/>
          <a:ext cx="1993731" cy="147660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ct val="35000"/>
            </a:spcAft>
          </a:pPr>
          <a:r>
            <a:rPr lang="en-US" sz="2600" b="1" kern="1200" dirty="0" smtClean="0"/>
            <a:t>Extract and Employ Evidence</a:t>
          </a:r>
          <a:endParaRPr lang="en-US" sz="2600" b="1" kern="1200" dirty="0"/>
        </a:p>
      </dsp:txBody>
      <dsp:txXfrm>
        <a:off x="2841142" y="511444"/>
        <a:ext cx="1907235" cy="1390111"/>
      </dsp:txXfrm>
    </dsp:sp>
    <dsp:sp modelId="{25894204-9E6E-4636-902B-1C0704DA511A}">
      <dsp:nvSpPr>
        <dsp:cNvPr id="0" name=""/>
        <dsp:cNvSpPr/>
      </dsp:nvSpPr>
      <dsp:spPr>
        <a:xfrm>
          <a:off x="4990998" y="959277"/>
          <a:ext cx="422671" cy="494445"/>
        </a:xfrm>
        <a:prstGeom prst="rightArrow">
          <a:avLst>
            <a:gd name="adj1" fmla="val 60000"/>
            <a:gd name="adj2" fmla="val 50000"/>
          </a:avLst>
        </a:prstGeom>
        <a:solidFill>
          <a:schemeClr val="accent3"/>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100000"/>
            </a:lnSpc>
            <a:spcBef>
              <a:spcPct val="0"/>
            </a:spcBef>
            <a:spcAft>
              <a:spcPct val="35000"/>
            </a:spcAft>
          </a:pPr>
          <a:endParaRPr lang="en-US" sz="2600" b="1" kern="1200"/>
        </a:p>
      </dsp:txBody>
      <dsp:txXfrm>
        <a:off x="4990998" y="1058166"/>
        <a:ext cx="295870" cy="296667"/>
      </dsp:txXfrm>
    </dsp:sp>
    <dsp:sp modelId="{3116B56F-F768-41BC-A58C-C1015D00DC31}">
      <dsp:nvSpPr>
        <dsp:cNvPr id="0" name=""/>
        <dsp:cNvSpPr/>
      </dsp:nvSpPr>
      <dsp:spPr>
        <a:xfrm>
          <a:off x="5589118" y="468196"/>
          <a:ext cx="1993731" cy="1476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ct val="35000"/>
            </a:spcAft>
          </a:pPr>
          <a:r>
            <a:rPr lang="en-US" sz="2600" b="1" kern="1200" dirty="0" smtClean="0"/>
            <a:t>Build Knowledge</a:t>
          </a:r>
          <a:endParaRPr lang="en-US" sz="2600" b="1" kern="1200" dirty="0"/>
        </a:p>
      </dsp:txBody>
      <dsp:txXfrm>
        <a:off x="5632366" y="511444"/>
        <a:ext cx="1907235" cy="13901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t>3/25/14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t>3/25/14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721094-B84F-A645-9200-6AE5FEAFF063}"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24"/>
          <p:cNvSpPr>
            <a:spLocks noGrp="1" noRot="1" noChangeAspect="1" noTextEdit="1"/>
          </p:cNvSpPr>
          <p:nvPr>
            <p:ph type="sldImg" idx="2"/>
          </p:nvPr>
        </p:nvSpPr>
        <p:spPr>
          <a:noFill/>
          <a:ln/>
        </p:spPr>
      </p:sp>
      <p:sp>
        <p:nvSpPr>
          <p:cNvPr id="80899" name="Shape 125"/>
          <p:cNvSpPr txBox="1">
            <a:spLocks noGrp="1"/>
          </p:cNvSpPr>
          <p:nvPr>
            <p:ph type="body" idx="1"/>
          </p:nvPr>
        </p:nvSpPr>
        <p:spPr bwMode="auto">
          <a:xfrm>
            <a:off x="685800" y="4343401"/>
            <a:ext cx="5486400" cy="50478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865" bIns="45865"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spcBef>
                <a:spcPct val="0"/>
              </a:spcBef>
              <a:buFontTx/>
              <a:buChar char="•"/>
            </a:pPr>
            <a:r>
              <a:rPr lang="en-US" sz="1400" dirty="0">
                <a:solidFill>
                  <a:srgbClr val="000000"/>
                </a:solidFill>
                <a:cs typeface="Arial" charset="0"/>
                <a:sym typeface="Arial" charset="0"/>
              </a:rPr>
              <a:t>What does it mean to focus?  {Read slide}</a:t>
            </a:r>
          </a:p>
          <a:p>
            <a:pPr>
              <a:spcBef>
                <a:spcPct val="0"/>
              </a:spcBef>
              <a:buFontTx/>
              <a:buChar char="•"/>
            </a:pPr>
            <a:r>
              <a:rPr lang="en-US" sz="1400" dirty="0">
                <a:solidFill>
                  <a:srgbClr val="000000"/>
                </a:solidFill>
                <a:cs typeface="Arial" charset="0"/>
                <a:sym typeface="Arial" charset="0"/>
              </a:rPr>
              <a:t>So, focus in the standards quite directly means that the scope of content is to be narrowed.  This is that notion of “The power of the eraser”. </a:t>
            </a:r>
            <a:r>
              <a:rPr lang="en-US" sz="1400" dirty="0"/>
              <a:t>After a decade of NCLB, we have come to see “narrowing” as a bad word – and when it means cutting arts programs and language programs, it is. But meanwhile, math has swelled in this country. It has become a mile wide and an inch deep. </a:t>
            </a:r>
          </a:p>
          <a:p>
            <a:pPr>
              <a:spcBef>
                <a:spcPct val="0"/>
              </a:spcBef>
              <a:buFontTx/>
              <a:buChar char="•"/>
            </a:pPr>
            <a:endParaRPr lang="en-US" sz="1400" dirty="0"/>
          </a:p>
          <a:p>
            <a:pPr>
              <a:spcBef>
                <a:spcPct val="0"/>
              </a:spcBef>
              <a:buFontTx/>
              <a:buChar char="•"/>
            </a:pPr>
            <a:r>
              <a:rPr lang="en-US" sz="1400" dirty="0"/>
              <a:t>The research on math education told us that math actually needs to lose a few pounds, and the CCSSM accomplishes that. No longer are the standards “a mile wide and an inch deep.”</a:t>
            </a:r>
          </a:p>
          <a:p>
            <a:pPr>
              <a:spcBef>
                <a:spcPct val="0"/>
              </a:spcBef>
              <a:buFontTx/>
              <a:buChar char="•"/>
            </a:pPr>
            <a:endParaRPr lang="en-US" sz="1400" dirty="0">
              <a:solidFill>
                <a:srgbClr val="000000"/>
              </a:solidFill>
              <a:cs typeface="Arial" charset="0"/>
              <a:sym typeface="Arial" charset="0"/>
            </a:endParaRPr>
          </a:p>
          <a:p>
            <a:pPr>
              <a:spcBef>
                <a:spcPct val="0"/>
              </a:spcBef>
              <a:buFontTx/>
              <a:buChar char="•"/>
            </a:pPr>
            <a:r>
              <a:rPr lang="en-US" sz="1400" dirty="0">
                <a:solidFill>
                  <a:srgbClr val="000000"/>
                </a:solidFill>
                <a:cs typeface="Arial" charset="0"/>
                <a:sym typeface="Arial" charset="0"/>
              </a:rPr>
              <a:t>Just as important is that we are deepening expectations as well.  So rather than skating through a lot of topics – just covering the curriculum. We are going to have fewer topics on our list, but the expectations in those topics are much deeper.  Without focus, deep understanding of core math concepts for all students is just a fantasy.  </a:t>
            </a:r>
          </a:p>
          <a:p>
            <a:pPr>
              <a:spcBef>
                <a:spcPct val="0"/>
              </a:spcBef>
              <a:buFontTx/>
              <a:buChar char="•"/>
            </a:pPr>
            <a:endParaRPr lang="en-US" sz="1400" dirty="0">
              <a:solidFill>
                <a:srgbClr val="000000"/>
              </a:solidFill>
              <a:cs typeface="Arial" charset="0"/>
              <a:sym typeface="Arial" charset="0"/>
            </a:endParaRPr>
          </a:p>
          <a:p>
            <a:pPr>
              <a:spcBef>
                <a:spcPct val="0"/>
              </a:spcBef>
              <a:buFontTx/>
              <a:buChar char="•"/>
            </a:pPr>
            <a:r>
              <a:rPr lang="en-US" sz="1400" dirty="0">
                <a:solidFill>
                  <a:srgbClr val="000000"/>
                </a:solidFill>
                <a:cs typeface="Arial" charset="0"/>
                <a:sym typeface="Arial" charset="0"/>
              </a:rPr>
              <a:t>A study of the standards demonstrates that there are areas of emphasis already engineered into the standards at </a:t>
            </a:r>
            <a:r>
              <a:rPr lang="en-US" sz="1400" dirty="0" smtClean="0">
                <a:solidFill>
                  <a:srgbClr val="000000"/>
                </a:solidFill>
                <a:cs typeface="Arial" charset="0"/>
                <a:sym typeface="Arial" charset="0"/>
              </a:rPr>
              <a:t>each </a:t>
            </a:r>
            <a:r>
              <a:rPr lang="en-US" sz="1400" dirty="0">
                <a:solidFill>
                  <a:srgbClr val="000000"/>
                </a:solidFill>
                <a:cs typeface="Arial" charset="0"/>
                <a:sym typeface="Arial" charset="0"/>
              </a:rPr>
              <a:t>level.  </a:t>
            </a:r>
          </a:p>
        </p:txBody>
      </p:sp>
      <p:sp>
        <p:nvSpPr>
          <p:cNvPr id="80900" name="Shape 126"/>
          <p:cNvSpPr>
            <a:spLocks noGrp="1"/>
          </p:cNvSpPr>
          <p:nvPr>
            <p:ph type="sldNum" sz="quarter" idx="12"/>
          </p:nvPr>
        </p:nvSpPr>
        <p:spPr>
          <a:xfrm>
            <a:off x="3884613" y="8865122"/>
            <a:ext cx="2971800" cy="277292"/>
          </a:xfrm>
          <a:noFill/>
        </p:spPr>
        <p:txBody>
          <a:bodyPr tIns="45865" bIns="45865">
            <a:spAutoFit/>
          </a:bodyPr>
          <a:lstStyle>
            <a:lvl1pPr eaLnBrk="0" hangingPunct="0">
              <a:defRPr sz="1400">
                <a:solidFill>
                  <a:srgbClr val="000000"/>
                </a:solidFill>
                <a:latin typeface="Arial" charset="0"/>
                <a:cs typeface="Arial" charset="0"/>
                <a:sym typeface="Arial" charset="0"/>
              </a:defRPr>
            </a:lvl1pPr>
            <a:lvl2pPr marL="745634" indent="-286782" eaLnBrk="0" hangingPunct="0">
              <a:defRPr sz="1400">
                <a:solidFill>
                  <a:srgbClr val="000000"/>
                </a:solidFill>
                <a:latin typeface="Arial" charset="0"/>
                <a:cs typeface="Arial" charset="0"/>
                <a:sym typeface="Arial" charset="0"/>
              </a:defRPr>
            </a:lvl2pPr>
            <a:lvl3pPr marL="1147130" indent="-229426" eaLnBrk="0" hangingPunct="0">
              <a:defRPr sz="1400">
                <a:solidFill>
                  <a:srgbClr val="000000"/>
                </a:solidFill>
                <a:latin typeface="Arial" charset="0"/>
                <a:cs typeface="Arial" charset="0"/>
                <a:sym typeface="Arial" charset="0"/>
              </a:defRPr>
            </a:lvl3pPr>
            <a:lvl4pPr marL="1605982" indent="-229426" eaLnBrk="0" hangingPunct="0">
              <a:defRPr sz="1400">
                <a:solidFill>
                  <a:srgbClr val="000000"/>
                </a:solidFill>
                <a:latin typeface="Arial" charset="0"/>
                <a:cs typeface="Arial" charset="0"/>
                <a:sym typeface="Arial" charset="0"/>
              </a:defRPr>
            </a:lvl4pPr>
            <a:lvl5pPr marL="2064834" indent="-229426" eaLnBrk="0" hangingPunct="0">
              <a:defRPr sz="1400">
                <a:solidFill>
                  <a:srgbClr val="000000"/>
                </a:solidFill>
                <a:latin typeface="Arial" charset="0"/>
                <a:cs typeface="Arial" charset="0"/>
                <a:sym typeface="Arial" charset="0"/>
              </a:defRPr>
            </a:lvl5pPr>
            <a:lvl6pPr marL="2523685" indent="-229426" eaLnBrk="0" fontAlgn="base" hangingPunct="0">
              <a:spcBef>
                <a:spcPct val="0"/>
              </a:spcBef>
              <a:spcAft>
                <a:spcPct val="0"/>
              </a:spcAft>
              <a:defRPr sz="1400">
                <a:solidFill>
                  <a:srgbClr val="000000"/>
                </a:solidFill>
                <a:latin typeface="Arial" charset="0"/>
                <a:cs typeface="Arial" charset="0"/>
                <a:sym typeface="Arial" charset="0"/>
              </a:defRPr>
            </a:lvl6pPr>
            <a:lvl7pPr marL="2982537" indent="-229426" eaLnBrk="0" fontAlgn="base" hangingPunct="0">
              <a:spcBef>
                <a:spcPct val="0"/>
              </a:spcBef>
              <a:spcAft>
                <a:spcPct val="0"/>
              </a:spcAft>
              <a:defRPr sz="1400">
                <a:solidFill>
                  <a:srgbClr val="000000"/>
                </a:solidFill>
                <a:latin typeface="Arial" charset="0"/>
                <a:cs typeface="Arial" charset="0"/>
                <a:sym typeface="Arial" charset="0"/>
              </a:defRPr>
            </a:lvl7pPr>
            <a:lvl8pPr marL="3441389" indent="-229426" eaLnBrk="0" fontAlgn="base" hangingPunct="0">
              <a:spcBef>
                <a:spcPct val="0"/>
              </a:spcBef>
              <a:spcAft>
                <a:spcPct val="0"/>
              </a:spcAft>
              <a:defRPr sz="1400">
                <a:solidFill>
                  <a:srgbClr val="000000"/>
                </a:solidFill>
                <a:latin typeface="Arial" charset="0"/>
                <a:cs typeface="Arial" charset="0"/>
                <a:sym typeface="Arial" charset="0"/>
              </a:defRPr>
            </a:lvl8pPr>
            <a:lvl9pPr marL="3900241" indent="-229426"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85"/>
          <p:cNvSpPr>
            <a:spLocks noGrp="1" noRot="1" noChangeAspect="1" noTextEdit="1"/>
          </p:cNvSpPr>
          <p:nvPr>
            <p:ph type="sldImg" idx="2"/>
          </p:nvPr>
        </p:nvSpPr>
        <p:spPr>
          <a:noFill/>
          <a:ln/>
        </p:spPr>
      </p:sp>
      <p:sp>
        <p:nvSpPr>
          <p:cNvPr id="186" name="Shape 186"/>
          <p:cNvSpPr txBox="1">
            <a:spLocks noGrp="1"/>
          </p:cNvSpPr>
          <p:nvPr>
            <p:ph type="body" idx="1"/>
          </p:nvPr>
        </p:nvSpPr>
        <p:spPr>
          <a:xfrm>
            <a:off x="685800" y="4343401"/>
            <a:ext cx="5486400" cy="4401497"/>
          </a:xfrm>
          <a:ln/>
        </p:spPr>
        <p:txBody>
          <a:bodyPr tIns="45865" bIns="45865" anchor="t">
            <a:spAutoFit/>
          </a:bodyPr>
          <a:lstStyle/>
          <a:p>
            <a:pPr marL="286782" indent="-286782">
              <a:buSzPct val="25000"/>
              <a:buFont typeface="Arial" pitchFamily="34" charset="0"/>
              <a:buChar char="•"/>
              <a:defRPr/>
            </a:pPr>
            <a:r>
              <a:rPr lang="x-none" sz="1400" dirty="0"/>
              <a:t>{Read slide}</a:t>
            </a:r>
          </a:p>
          <a:p>
            <a:pPr marL="286782" indent="-286782">
              <a:buFont typeface="Arial" pitchFamily="34" charset="0"/>
              <a:buChar char="•"/>
              <a:defRPr/>
            </a:pPr>
            <a:r>
              <a:rPr lang="x-none" sz="1400" dirty="0"/>
              <a:t>In the second shift of coherence, we take advantage of focus to actually pay attention to sense-making in math.  Coherence speaks to the idea that math does not consist of a list of isolated topics.  </a:t>
            </a:r>
          </a:p>
          <a:p>
            <a:pPr marL="286782" indent="-286782">
              <a:buFont typeface="Arial" pitchFamily="34" charset="0"/>
              <a:buChar char="•"/>
              <a:defRPr/>
            </a:pPr>
            <a:r>
              <a:rPr lang="x-none" sz="1400" dirty="0"/>
              <a:t>The Standards themselves, and therefore any resulting </a:t>
            </a:r>
            <a:r>
              <a:rPr lang="en-US" sz="1400" dirty="0"/>
              <a:t>items and assessments</a:t>
            </a:r>
            <a:r>
              <a:rPr lang="x-none" sz="1400" dirty="0"/>
              <a:t>, should build on major concepts within a </a:t>
            </a:r>
            <a:r>
              <a:rPr lang="en-US" sz="1400" dirty="0" smtClean="0"/>
              <a:t>level </a:t>
            </a:r>
            <a:r>
              <a:rPr lang="x-none" sz="1400" dirty="0" smtClean="0"/>
              <a:t>as </a:t>
            </a:r>
            <a:r>
              <a:rPr lang="x-none" sz="1400" dirty="0"/>
              <a:t>well as major concepts from previous </a:t>
            </a:r>
            <a:r>
              <a:rPr lang="en-US" sz="1400" dirty="0" smtClean="0"/>
              <a:t>levels</a:t>
            </a:r>
            <a:r>
              <a:rPr lang="x-none" sz="1400" dirty="0" smtClean="0"/>
              <a:t>.  </a:t>
            </a:r>
            <a:endParaRPr lang="x-none" sz="1400" dirty="0"/>
          </a:p>
          <a:p>
            <a:pPr>
              <a:defRPr/>
            </a:pPr>
            <a:endParaRPr lang="x-none" sz="1400" dirty="0"/>
          </a:p>
          <a:p>
            <a:pPr marL="232613" indent="-232613">
              <a:buClr>
                <a:srgbClr val="000000"/>
              </a:buClr>
              <a:buSzPct val="101851"/>
              <a:buFont typeface="Arial"/>
              <a:buChar char="•"/>
              <a:defRPr/>
            </a:pPr>
            <a:r>
              <a:rPr lang="x-none" sz="1400" dirty="0"/>
              <a:t>Typically, </a:t>
            </a:r>
            <a:r>
              <a:rPr lang="en-US" sz="1400" dirty="0" smtClean="0"/>
              <a:t>too much time is spent on </a:t>
            </a:r>
            <a:r>
              <a:rPr lang="x-none" sz="1400" dirty="0" smtClean="0"/>
              <a:t>review </a:t>
            </a:r>
            <a:r>
              <a:rPr lang="x-none" sz="1400" dirty="0"/>
              <a:t>and re-teaching of </a:t>
            </a:r>
            <a:r>
              <a:rPr lang="x-none" sz="1400" dirty="0" smtClean="0"/>
              <a:t>previous </a:t>
            </a:r>
            <a:r>
              <a:rPr lang="x-none" sz="1400" dirty="0"/>
              <a:t>level expectations – not as an extension – but rather as a re-teaching because many students have very little command of critical concepts.   </a:t>
            </a:r>
          </a:p>
          <a:p>
            <a:pPr>
              <a:defRPr/>
            </a:pPr>
            <a:endParaRPr lang="x-none" sz="1400" dirty="0"/>
          </a:p>
          <a:p>
            <a:pPr marL="232613" indent="-232613">
              <a:buClr>
                <a:srgbClr val="000000"/>
              </a:buClr>
              <a:buSzPct val="101851"/>
              <a:buFont typeface="Arial"/>
              <a:buChar char="•"/>
              <a:defRPr/>
            </a:pPr>
            <a:r>
              <a:rPr lang="x-none" sz="1400" dirty="0"/>
              <a:t>Just as there are two ways to look at focus, there are two elements of coherence: The coherence </a:t>
            </a:r>
            <a:r>
              <a:rPr lang="x-none" sz="1400" dirty="0" smtClean="0"/>
              <a:t>across</a:t>
            </a:r>
            <a:r>
              <a:rPr lang="en-US" sz="1400" dirty="0" smtClean="0"/>
              <a:t>levels </a:t>
            </a:r>
            <a:r>
              <a:rPr lang="x-none" sz="1400" dirty="0" smtClean="0"/>
              <a:t>and </a:t>
            </a:r>
            <a:r>
              <a:rPr lang="x-none" sz="1400" dirty="0"/>
              <a:t>the coherence that links topics to the major work of the </a:t>
            </a:r>
            <a:r>
              <a:rPr lang="en-US" sz="1400" dirty="0" smtClean="0"/>
              <a:t>level</a:t>
            </a:r>
            <a:r>
              <a:rPr lang="x-none" sz="1400" dirty="0" smtClean="0"/>
              <a:t>.</a:t>
            </a:r>
            <a:endParaRPr lang="x-none" sz="1400" dirty="0"/>
          </a:p>
          <a:p>
            <a:pPr>
              <a:defRPr/>
            </a:pPr>
            <a:endParaRPr lang="x-none" sz="1400" dirty="0"/>
          </a:p>
          <a:p>
            <a:pPr>
              <a:defRPr/>
            </a:pPr>
            <a:endParaRPr lang="x-none" sz="1400" dirty="0"/>
          </a:p>
          <a:p>
            <a:pPr>
              <a:defRPr/>
            </a:pPr>
            <a:endParaRPr lang="x-none" sz="1400" dirty="0"/>
          </a:p>
          <a:p>
            <a:pPr>
              <a:defRPr/>
            </a:pPr>
            <a:endParaRPr lang="x-none" sz="1400" dirty="0"/>
          </a:p>
        </p:txBody>
      </p:sp>
      <p:sp>
        <p:nvSpPr>
          <p:cNvPr id="91140" name="Shape 187"/>
          <p:cNvSpPr>
            <a:spLocks noGrp="1"/>
          </p:cNvSpPr>
          <p:nvPr>
            <p:ph type="sldNum" sz="quarter" idx="12"/>
          </p:nvPr>
        </p:nvSpPr>
        <p:spPr>
          <a:xfrm>
            <a:off x="3884613" y="8865122"/>
            <a:ext cx="2971800" cy="277292"/>
          </a:xfrm>
          <a:noFill/>
        </p:spPr>
        <p:txBody>
          <a:bodyPr tIns="45865" bIns="45865">
            <a:spAutoFit/>
          </a:bodyPr>
          <a:lstStyle>
            <a:lvl1pPr eaLnBrk="0" hangingPunct="0">
              <a:defRPr sz="1400">
                <a:solidFill>
                  <a:srgbClr val="000000"/>
                </a:solidFill>
                <a:latin typeface="Arial" charset="0"/>
                <a:cs typeface="Arial" charset="0"/>
                <a:sym typeface="Arial" charset="0"/>
              </a:defRPr>
            </a:lvl1pPr>
            <a:lvl2pPr marL="745634" indent="-286782" eaLnBrk="0" hangingPunct="0">
              <a:defRPr sz="1400">
                <a:solidFill>
                  <a:srgbClr val="000000"/>
                </a:solidFill>
                <a:latin typeface="Arial" charset="0"/>
                <a:cs typeface="Arial" charset="0"/>
                <a:sym typeface="Arial" charset="0"/>
              </a:defRPr>
            </a:lvl2pPr>
            <a:lvl3pPr marL="1147130" indent="-229426" eaLnBrk="0" hangingPunct="0">
              <a:defRPr sz="1400">
                <a:solidFill>
                  <a:srgbClr val="000000"/>
                </a:solidFill>
                <a:latin typeface="Arial" charset="0"/>
                <a:cs typeface="Arial" charset="0"/>
                <a:sym typeface="Arial" charset="0"/>
              </a:defRPr>
            </a:lvl3pPr>
            <a:lvl4pPr marL="1605982" indent="-229426" eaLnBrk="0" hangingPunct="0">
              <a:defRPr sz="1400">
                <a:solidFill>
                  <a:srgbClr val="000000"/>
                </a:solidFill>
                <a:latin typeface="Arial" charset="0"/>
                <a:cs typeface="Arial" charset="0"/>
                <a:sym typeface="Arial" charset="0"/>
              </a:defRPr>
            </a:lvl4pPr>
            <a:lvl5pPr marL="2064834" indent="-229426" eaLnBrk="0" hangingPunct="0">
              <a:defRPr sz="1400">
                <a:solidFill>
                  <a:srgbClr val="000000"/>
                </a:solidFill>
                <a:latin typeface="Arial" charset="0"/>
                <a:cs typeface="Arial" charset="0"/>
                <a:sym typeface="Arial" charset="0"/>
              </a:defRPr>
            </a:lvl5pPr>
            <a:lvl6pPr marL="2523685" indent="-229426" eaLnBrk="0" fontAlgn="base" hangingPunct="0">
              <a:spcBef>
                <a:spcPct val="0"/>
              </a:spcBef>
              <a:spcAft>
                <a:spcPct val="0"/>
              </a:spcAft>
              <a:defRPr sz="1400">
                <a:solidFill>
                  <a:srgbClr val="000000"/>
                </a:solidFill>
                <a:latin typeface="Arial" charset="0"/>
                <a:cs typeface="Arial" charset="0"/>
                <a:sym typeface="Arial" charset="0"/>
              </a:defRPr>
            </a:lvl6pPr>
            <a:lvl7pPr marL="2982537" indent="-229426" eaLnBrk="0" fontAlgn="base" hangingPunct="0">
              <a:spcBef>
                <a:spcPct val="0"/>
              </a:spcBef>
              <a:spcAft>
                <a:spcPct val="0"/>
              </a:spcAft>
              <a:defRPr sz="1400">
                <a:solidFill>
                  <a:srgbClr val="000000"/>
                </a:solidFill>
                <a:latin typeface="Arial" charset="0"/>
                <a:cs typeface="Arial" charset="0"/>
                <a:sym typeface="Arial" charset="0"/>
              </a:defRPr>
            </a:lvl7pPr>
            <a:lvl8pPr marL="3441389" indent="-229426" eaLnBrk="0" fontAlgn="base" hangingPunct="0">
              <a:spcBef>
                <a:spcPct val="0"/>
              </a:spcBef>
              <a:spcAft>
                <a:spcPct val="0"/>
              </a:spcAft>
              <a:defRPr sz="1400">
                <a:solidFill>
                  <a:srgbClr val="000000"/>
                </a:solidFill>
                <a:latin typeface="Arial" charset="0"/>
                <a:cs typeface="Arial" charset="0"/>
                <a:sym typeface="Arial" charset="0"/>
              </a:defRPr>
            </a:lvl8pPr>
            <a:lvl9pPr marL="3900241" indent="-229426"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627FB7-F1C2-DA4C-9E85-74EAC16413CB}" type="slidenum">
              <a:rPr lang="en-US" smtClean="0"/>
              <a:pPr/>
              <a:t>28</a:t>
            </a:fld>
            <a:endParaRPr lang="en-US"/>
          </a:p>
        </p:txBody>
      </p:sp>
    </p:spTree>
    <p:extLst>
      <p:ext uri="{BB962C8B-B14F-4D97-AF65-F5344CB8AC3E}">
        <p14:creationId xmlns:p14="http://schemas.microsoft.com/office/powerpoint/2010/main" val="245263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6F2DF-7031-B44E-8FE4-BC3E362DF613}" type="slidenum">
              <a:rPr lang="en-US" smtClean="0"/>
              <a:pPr/>
              <a:t>29</a:t>
            </a:fld>
            <a:endParaRPr lang="en-US"/>
          </a:p>
        </p:txBody>
      </p:sp>
    </p:spTree>
    <p:extLst>
      <p:ext uri="{BB962C8B-B14F-4D97-AF65-F5344CB8AC3E}">
        <p14:creationId xmlns:p14="http://schemas.microsoft.com/office/powerpoint/2010/main" val="170993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6F2DF-7031-B44E-8FE4-BC3E362DF613}" type="slidenum">
              <a:rPr lang="en-US" smtClean="0"/>
              <a:pPr/>
              <a:t>30</a:t>
            </a:fld>
            <a:endParaRPr lang="en-US"/>
          </a:p>
        </p:txBody>
      </p:sp>
    </p:spTree>
    <p:extLst>
      <p:ext uri="{BB962C8B-B14F-4D97-AF65-F5344CB8AC3E}">
        <p14:creationId xmlns:p14="http://schemas.microsoft.com/office/powerpoint/2010/main" val="170993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Reasons:</a:t>
            </a:r>
          </a:p>
          <a:p>
            <a:endParaRPr lang="en-US" dirty="0"/>
          </a:p>
          <a:p>
            <a:pPr marL="228600" indent="-228600">
              <a:buAutoNum type="arabicPeriod"/>
            </a:pPr>
            <a:r>
              <a:rPr lang="en-US" dirty="0" smtClean="0"/>
              <a:t>They are practical and powerful- ensure rigor</a:t>
            </a:r>
          </a:p>
          <a:p>
            <a:pPr marL="228600" indent="-228600">
              <a:buAutoNum type="arabicPeriod"/>
            </a:pPr>
            <a:r>
              <a:rPr lang="en-US" dirty="0" smtClean="0"/>
              <a:t>Many are short enough to invite close and careful analysis</a:t>
            </a:r>
          </a:p>
          <a:p>
            <a:pPr marL="228600" indent="-228600">
              <a:buAutoNum type="arabicPeriod"/>
            </a:pPr>
            <a:r>
              <a:rPr lang="en-US" dirty="0" smtClean="0"/>
              <a:t>Prepare students for citizenship</a:t>
            </a:r>
          </a:p>
          <a:p>
            <a:pPr marL="228600" indent="-228600">
              <a:buAutoNum type="arabicPeriod"/>
            </a:pPr>
            <a:r>
              <a:rPr lang="en-US" dirty="0" smtClean="0"/>
              <a:t>Signal to the broader public that these standards are of high quality</a:t>
            </a:r>
          </a:p>
          <a:p>
            <a:pPr marL="228600" indent="-228600">
              <a:buAutoNum type="arabicPeriod"/>
            </a:pPr>
            <a:endParaRPr lang="en-US" dirty="0"/>
          </a:p>
          <a:p>
            <a:pPr marL="228600" indent="-228600">
              <a:buAutoNum type="arabicPeriod"/>
            </a:pPr>
            <a:endParaRPr lang="en-US" dirty="0" smtClean="0"/>
          </a:p>
          <a:p>
            <a:r>
              <a:rPr lang="en-US" dirty="0"/>
              <a:t>So, for example, students are asked by the CCSS to determine the theme or central idea of a text, summarize a text, determine the meaning of words in context, and produce clear and coherent writing in several levels of learning as applied to more challenging texts. </a:t>
            </a:r>
            <a:endParaRPr lang="en-US" dirty="0" smtClean="0"/>
          </a:p>
          <a:p>
            <a:endParaRPr lang="en-US" dirty="0"/>
          </a:p>
          <a:p>
            <a:r>
              <a:rPr lang="en-US" dirty="0" smtClean="0"/>
              <a:t>Academic </a:t>
            </a:r>
            <a:r>
              <a:rPr lang="en-US" dirty="0" err="1" smtClean="0"/>
              <a:t>voab</a:t>
            </a:r>
            <a:r>
              <a:rPr lang="en-US" dirty="0" smtClean="0"/>
              <a:t>, media, argument, use of evidence</a:t>
            </a:r>
            <a:endParaRPr lang="en-US" dirty="0"/>
          </a:p>
        </p:txBody>
      </p:sp>
      <p:sp>
        <p:nvSpPr>
          <p:cNvPr id="4" name="Slide Number Placeholder 3"/>
          <p:cNvSpPr>
            <a:spLocks noGrp="1"/>
          </p:cNvSpPr>
          <p:nvPr>
            <p:ph type="sldNum" sz="quarter" idx="10"/>
          </p:nvPr>
        </p:nvSpPr>
        <p:spPr/>
        <p:txBody>
          <a:bodyPr/>
          <a:lstStyle/>
          <a:p>
            <a:fld id="{677C9FF0-686C-455E-962B-6CD9571DF278}" type="slidenum">
              <a:rPr lang="en-US" smtClean="0"/>
              <a:pPr/>
              <a:t>31</a:t>
            </a:fld>
            <a:endParaRPr lang="en-US" dirty="0"/>
          </a:p>
        </p:txBody>
      </p:sp>
    </p:spTree>
    <p:extLst>
      <p:ext uri="{BB962C8B-B14F-4D97-AF65-F5344CB8AC3E}">
        <p14:creationId xmlns:p14="http://schemas.microsoft.com/office/powerpoint/2010/main" val="94488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7C9FF0-686C-455E-962B-6CD9571DF278}" type="slidenum">
              <a:rPr lang="en-US" smtClean="0"/>
              <a:pPr/>
              <a:t>34</a:t>
            </a:fld>
            <a:endParaRPr lang="en-US" dirty="0"/>
          </a:p>
        </p:txBody>
      </p:sp>
    </p:spTree>
    <p:extLst>
      <p:ext uri="{BB962C8B-B14F-4D97-AF65-F5344CB8AC3E}">
        <p14:creationId xmlns:p14="http://schemas.microsoft.com/office/powerpoint/2010/main" val="34999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a:headEnd/>
            <a:tailEnd/>
          </a:ln>
        </p:spPr>
      </p:sp>
      <p:sp>
        <p:nvSpPr>
          <p:cNvPr id="3584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a:latin typeface="Arial" charset="0"/>
            </a:endParaRPr>
          </a:p>
          <a:p>
            <a:endParaRPr lang="en-US">
              <a:latin typeface="Arial" charset="0"/>
            </a:endParaRPr>
          </a:p>
        </p:txBody>
      </p:sp>
      <p:sp>
        <p:nvSpPr>
          <p:cNvPr id="4" name="Slide Number Placeholder 3"/>
          <p:cNvSpPr>
            <a:spLocks noGrp="1"/>
          </p:cNvSpPr>
          <p:nvPr>
            <p:ph type="sldNum" sz="quarter" idx="12"/>
          </p:nvPr>
        </p:nvSpPr>
        <p:spPr/>
        <p:txBody>
          <a:bodyPr/>
          <a:lstStyle/>
          <a:p>
            <a:pPr>
              <a:defRPr/>
            </a:pPr>
            <a:fld id="{5B91D131-BEF6-4343-A6BF-6D69519AF69B}" type="slidenum">
              <a:rPr lang="en-US" smtClean="0"/>
              <a:pPr>
                <a:defRPr/>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t>12</a:t>
            </a:fld>
            <a:endParaRPr lang="en-US"/>
          </a:p>
        </p:txBody>
      </p:sp>
    </p:spTree>
    <p:extLst>
      <p:ext uri="{BB962C8B-B14F-4D97-AF65-F5344CB8AC3E}">
        <p14:creationId xmlns:p14="http://schemas.microsoft.com/office/powerpoint/2010/main" val="388125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237"/>
          <p:cNvSpPr>
            <a:spLocks noGrp="1" noRot="1" noChangeAspect="1" noTextEdit="1"/>
          </p:cNvSpPr>
          <p:nvPr>
            <p:ph type="sldImg" idx="2"/>
          </p:nvPr>
        </p:nvSpPr>
        <p:spPr>
          <a:noFill/>
          <a:ln>
            <a:headEnd/>
            <a:tailEnd/>
          </a:ln>
        </p:spPr>
      </p:sp>
      <p:sp>
        <p:nvSpPr>
          <p:cNvPr id="64515" name="Shape 238"/>
          <p:cNvSpPr txBox="1">
            <a:spLocks noGrp="1"/>
          </p:cNvSpPr>
          <p:nvPr>
            <p:ph type="body" idx="1"/>
          </p:nvPr>
        </p:nvSpPr>
        <p:spPr bwMode="auto">
          <a:xfrm>
            <a:off x="685800" y="4344025"/>
            <a:ext cx="5486400" cy="276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anchor="t" compatLnSpc="1">
            <a:prstTxWarp prst="textNoShape">
              <a:avLst/>
            </a:prstTxWarp>
            <a:spAutoFit/>
          </a:bodyPr>
          <a:lstStyle/>
          <a:p>
            <a:pPr eaLnBrk="1" hangingPunct="1">
              <a:spcBef>
                <a:spcPct val="0"/>
              </a:spcBef>
            </a:pPr>
            <a:endParaRPr lang="en-US">
              <a:latin typeface="Arial" charset="0"/>
            </a:endParaRPr>
          </a:p>
        </p:txBody>
      </p:sp>
      <p:sp>
        <p:nvSpPr>
          <p:cNvPr id="64516" name="Shape 239"/>
          <p:cNvSpPr>
            <a:spLocks noGrp="1"/>
          </p:cNvSpPr>
          <p:nvPr>
            <p:ph type="sldNum" sz="quarter" idx="12"/>
          </p:nvPr>
        </p:nvSpPr>
        <p:spPr>
          <a:xfrm>
            <a:off x="3884613" y="8865482"/>
            <a:ext cx="2971800" cy="276959"/>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sz="120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90"/>
          <p:cNvSpPr>
            <a:spLocks noGrp="1" noRot="1" noChangeAspect="1" noTextEdit="1"/>
          </p:cNvSpPr>
          <p:nvPr>
            <p:ph type="sldImg" idx="2"/>
          </p:nvPr>
        </p:nvSpPr>
        <p:spPr>
          <a:noFill/>
          <a:ln>
            <a:headEnd/>
            <a:tailEnd/>
          </a:ln>
        </p:spPr>
      </p:sp>
      <p:sp>
        <p:nvSpPr>
          <p:cNvPr id="58371" name="Shape 191"/>
          <p:cNvSpPr txBox="1">
            <a:spLocks noGrp="1"/>
          </p:cNvSpPr>
          <p:nvPr>
            <p:ph type="body" idx="1"/>
          </p:nvPr>
        </p:nvSpPr>
        <p:spPr bwMode="auto">
          <a:xfrm>
            <a:off x="685800" y="4344025"/>
            <a:ext cx="5486400" cy="276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anchor="t" compatLnSpc="1">
            <a:prstTxWarp prst="textNoShape">
              <a:avLst/>
            </a:prstTxWarp>
            <a:spAutoFit/>
          </a:bodyPr>
          <a:lstStyle/>
          <a:p>
            <a:pPr eaLnBrk="1" hangingPunct="1">
              <a:spcBef>
                <a:spcPct val="0"/>
              </a:spcBef>
            </a:pPr>
            <a:endParaRPr lang="en-US">
              <a:latin typeface="Arial" charset="0"/>
            </a:endParaRPr>
          </a:p>
        </p:txBody>
      </p:sp>
      <p:sp>
        <p:nvSpPr>
          <p:cNvPr id="58372" name="Shape 192"/>
          <p:cNvSpPr>
            <a:spLocks noGrp="1"/>
          </p:cNvSpPr>
          <p:nvPr>
            <p:ph type="sldNum" sz="quarter" idx="12"/>
          </p:nvPr>
        </p:nvSpPr>
        <p:spPr>
          <a:xfrm>
            <a:off x="3884613" y="8865482"/>
            <a:ext cx="2971800" cy="276959"/>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sz="120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69"/>
          <p:cNvSpPr>
            <a:spLocks noGrp="1" noRot="1" noChangeAspect="1" noTextEdit="1"/>
          </p:cNvSpPr>
          <p:nvPr>
            <p:ph type="sldImg" idx="2"/>
          </p:nvPr>
        </p:nvSpPr>
        <p:spPr>
          <a:noFill/>
          <a:ln>
            <a:headEnd/>
            <a:tailEnd/>
          </a:ln>
        </p:spPr>
      </p:sp>
      <p:sp>
        <p:nvSpPr>
          <p:cNvPr id="55299" name="Shape 170"/>
          <p:cNvSpPr txBox="1">
            <a:spLocks noGrp="1"/>
          </p:cNvSpPr>
          <p:nvPr>
            <p:ph type="body" idx="1"/>
          </p:nvPr>
        </p:nvSpPr>
        <p:spPr bwMode="auto">
          <a:xfrm>
            <a:off x="685800" y="4344025"/>
            <a:ext cx="5486400" cy="276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anchor="t" compatLnSpc="1">
            <a:prstTxWarp prst="textNoShape">
              <a:avLst/>
            </a:prstTxWarp>
            <a:spAutoFit/>
          </a:bodyPr>
          <a:lstStyle/>
          <a:p>
            <a:pPr eaLnBrk="1" hangingPunct="1">
              <a:spcBef>
                <a:spcPct val="0"/>
              </a:spcBef>
            </a:pPr>
            <a:endParaRPr lang="en-US">
              <a:latin typeface="Arial" charset="0"/>
            </a:endParaRPr>
          </a:p>
        </p:txBody>
      </p:sp>
      <p:sp>
        <p:nvSpPr>
          <p:cNvPr id="55300" name="Shape 171"/>
          <p:cNvSpPr>
            <a:spLocks noGrp="1"/>
          </p:cNvSpPr>
          <p:nvPr>
            <p:ph type="sldNum" sz="quarter" idx="12"/>
          </p:nvPr>
        </p:nvSpPr>
        <p:spPr>
          <a:xfrm>
            <a:off x="3884613" y="8865482"/>
            <a:ext cx="2971800" cy="276959"/>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sz="12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D3E9-41A5-47FF-808A-084071081DD9}" type="slidenum">
              <a:rPr lang="en-US" smtClean="0"/>
              <a:t>19</a:t>
            </a:fld>
            <a:endParaRPr lang="en-US"/>
          </a:p>
        </p:txBody>
      </p:sp>
    </p:spTree>
    <p:extLst>
      <p:ext uri="{BB962C8B-B14F-4D97-AF65-F5344CB8AC3E}">
        <p14:creationId xmlns:p14="http://schemas.microsoft.com/office/powerpoint/2010/main" val="385611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Reasons:</a:t>
            </a:r>
          </a:p>
          <a:p>
            <a:endParaRPr lang="en-US" dirty="0"/>
          </a:p>
          <a:p>
            <a:pPr marL="228600" indent="-228600">
              <a:buAutoNum type="arabicPeriod"/>
            </a:pPr>
            <a:r>
              <a:rPr lang="en-US" dirty="0" smtClean="0"/>
              <a:t>They are practical and powerful- ensure rigor</a:t>
            </a:r>
          </a:p>
          <a:p>
            <a:pPr marL="228600" indent="-228600">
              <a:buAutoNum type="arabicPeriod"/>
            </a:pPr>
            <a:r>
              <a:rPr lang="en-US" dirty="0" smtClean="0"/>
              <a:t>Many are short enough to invite close and careful analysis</a:t>
            </a:r>
          </a:p>
          <a:p>
            <a:pPr marL="228600" indent="-228600">
              <a:buAutoNum type="arabicPeriod"/>
            </a:pPr>
            <a:r>
              <a:rPr lang="en-US" dirty="0" smtClean="0"/>
              <a:t>Prepare students for citizenship</a:t>
            </a:r>
          </a:p>
          <a:p>
            <a:pPr marL="228600" indent="-228600">
              <a:buAutoNum type="arabicPeriod"/>
            </a:pPr>
            <a:r>
              <a:rPr lang="en-US" dirty="0" smtClean="0"/>
              <a:t>Signal to the broader public that these standards are of high quality</a:t>
            </a:r>
          </a:p>
          <a:p>
            <a:pPr marL="228600" indent="-228600">
              <a:buAutoNum type="arabicPeriod"/>
            </a:pPr>
            <a:endParaRPr lang="en-US" dirty="0"/>
          </a:p>
          <a:p>
            <a:pPr marL="228600" indent="-228600">
              <a:buAutoNum type="arabicPeriod"/>
            </a:pPr>
            <a:endParaRPr lang="en-US" dirty="0" smtClean="0"/>
          </a:p>
          <a:p>
            <a:r>
              <a:rPr lang="en-US" dirty="0"/>
              <a:t>So, for example, students are asked by the CCSS to determine the theme or central idea of a text, summarize a text, determine the meaning of words in context, and produce clear and coherent writing in several levels of learning as applied to more challenging texts. </a:t>
            </a:r>
            <a:endParaRPr lang="en-US" dirty="0" smtClean="0"/>
          </a:p>
          <a:p>
            <a:endParaRPr lang="en-US" dirty="0"/>
          </a:p>
          <a:p>
            <a:r>
              <a:rPr lang="en-US" dirty="0" smtClean="0"/>
              <a:t>Academic </a:t>
            </a:r>
            <a:r>
              <a:rPr lang="en-US" dirty="0" err="1" smtClean="0"/>
              <a:t>voab</a:t>
            </a:r>
            <a:r>
              <a:rPr lang="en-US" dirty="0" smtClean="0"/>
              <a:t>, media, argument, use of evidence</a:t>
            </a:r>
            <a:endParaRPr lang="en-US" dirty="0"/>
          </a:p>
        </p:txBody>
      </p:sp>
      <p:sp>
        <p:nvSpPr>
          <p:cNvPr id="4" name="Slide Number Placeholder 3"/>
          <p:cNvSpPr>
            <a:spLocks noGrp="1"/>
          </p:cNvSpPr>
          <p:nvPr>
            <p:ph type="sldNum" sz="quarter" idx="10"/>
          </p:nvPr>
        </p:nvSpPr>
        <p:spPr/>
        <p:txBody>
          <a:bodyPr/>
          <a:lstStyle/>
          <a:p>
            <a:fld id="{677C9FF0-686C-455E-962B-6CD9571DF278}" type="slidenum">
              <a:rPr lang="en-US" smtClean="0"/>
              <a:pPr/>
              <a:t>20</a:t>
            </a:fld>
            <a:endParaRPr lang="en-US" dirty="0"/>
          </a:p>
        </p:txBody>
      </p:sp>
    </p:spTree>
    <p:extLst>
      <p:ext uri="{BB962C8B-B14F-4D97-AF65-F5344CB8AC3E}">
        <p14:creationId xmlns:p14="http://schemas.microsoft.com/office/powerpoint/2010/main" val="94488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is the Number 1 Advance—the other two depend on it!</a:t>
            </a: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t>22</a:t>
            </a:fld>
            <a:endParaRPr lang="en-US"/>
          </a:p>
        </p:txBody>
      </p:sp>
    </p:spTree>
    <p:extLst>
      <p:ext uri="{BB962C8B-B14F-4D97-AF65-F5344CB8AC3E}">
        <p14:creationId xmlns:p14="http://schemas.microsoft.com/office/powerpoint/2010/main" val="311193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6956"/>
            <a:ext cx="7772400" cy="646331"/>
          </a:xfrm>
        </p:spPr>
        <p:txBody>
          <a:bodyPr>
            <a:spAutoFit/>
          </a:bodyPr>
          <a:lstStyle>
            <a:lvl1pPr algn="ctr">
              <a:defRPr sz="3600" normalizeH="0">
                <a:solidFill>
                  <a:srgbClr val="2A409A"/>
                </a:solidFill>
                <a:latin typeface="Helvetica 85 Heavy"/>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78588"/>
            <a:ext cx="6400800" cy="584776"/>
          </a:xfrm>
        </p:spPr>
        <p:txBody>
          <a:bodyPr>
            <a:spAutoFit/>
          </a:bodyPr>
          <a:lstStyle>
            <a:lvl1pPr marL="0" indent="0" algn="ctr">
              <a:buNone/>
              <a:defRPr sz="3200" b="0" i="0">
                <a:solidFill>
                  <a:srgbClr val="2A409A"/>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1371600" y="5062538"/>
            <a:ext cx="6400800" cy="461665"/>
          </a:xfrm>
        </p:spPr>
        <p:txBody>
          <a:bodyPr/>
          <a:lstStyle>
            <a:lvl1pPr marL="0" indent="0" algn="ctr">
              <a:buFontTx/>
              <a:buNone/>
              <a:defRPr baseline="0">
                <a:solidFill>
                  <a:srgbClr val="2A409A"/>
                </a:solidFill>
              </a:defRPr>
            </a:lvl1pPr>
          </a:lstStyle>
          <a:p>
            <a:pPr lvl="0"/>
            <a:r>
              <a:rPr lang="en-US" dirty="0" smtClean="0"/>
              <a:t>Click to edit presenter name</a:t>
            </a:r>
          </a:p>
        </p:txBody>
      </p:sp>
      <p:sp>
        <p:nvSpPr>
          <p:cNvPr id="11" name="Text Placeholder 10"/>
          <p:cNvSpPr>
            <a:spLocks noGrp="1"/>
          </p:cNvSpPr>
          <p:nvPr>
            <p:ph type="body" sz="quarter" idx="11" hasCustomPrompt="1"/>
          </p:nvPr>
        </p:nvSpPr>
        <p:spPr>
          <a:xfrm>
            <a:off x="1371600" y="5697538"/>
            <a:ext cx="6400800" cy="369332"/>
          </a:xfrm>
        </p:spPr>
        <p:txBody>
          <a:bodyPr/>
          <a:lstStyle>
            <a:lvl1pPr marL="0" indent="0" algn="ctr">
              <a:buFontTx/>
              <a:buNone/>
              <a:defRPr sz="1800"/>
            </a:lvl1pPr>
          </a:lstStyle>
          <a:p>
            <a:pPr lvl="0"/>
            <a:r>
              <a:rPr lang="en-US" sz="1800" dirty="0" smtClean="0"/>
              <a:t>Click to edit Department of Ed name</a:t>
            </a:r>
            <a:endParaRPr lang="en-US" dirty="0"/>
          </a:p>
        </p:txBody>
      </p:sp>
    </p:spTree>
    <p:extLst>
      <p:ext uri="{BB962C8B-B14F-4D97-AF65-F5344CB8AC3E}">
        <p14:creationId xmlns:p14="http://schemas.microsoft.com/office/powerpoint/2010/main" val="37401327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44403"/>
            <a:ext cx="8229600" cy="318615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80973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1687"/>
            <a:ext cx="2057400" cy="52307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1687"/>
            <a:ext cx="6019800" cy="523075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13186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2954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609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4318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91542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63824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95235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135458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17753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541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754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3746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133043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224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2441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5789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E1A7B54-3846-1546-AF9B-6F7177DA06A0}" type="slidenum">
              <a:rPr lang="en-US" smtClean="0"/>
              <a:t>‹#›</a:t>
            </a:fld>
            <a:endParaRPr lang="en-US"/>
          </a:p>
        </p:txBody>
      </p:sp>
    </p:spTree>
    <p:extLst>
      <p:ext uri="{BB962C8B-B14F-4D97-AF65-F5344CB8AC3E}">
        <p14:creationId xmlns:p14="http://schemas.microsoft.com/office/powerpoint/2010/main" val="2530012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95633"/>
            <a:ext cx="8229600" cy="584776"/>
          </a:xfrm>
          <a:prstGeom prst="rect">
            <a:avLst/>
          </a:prstGeom>
        </p:spPr>
        <p:txBody>
          <a:bodyPr vert="horz" lIns="91440" tIns="45720" rIns="91440" bIns="45720" rtlCol="0" anchor="ctr">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11842"/>
            <a:ext cx="8229600" cy="2049792"/>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24636" y="6483180"/>
            <a:ext cx="2133600" cy="365125"/>
          </a:xfrm>
          <a:prstGeom prst="rect">
            <a:avLst/>
          </a:prstGeom>
        </p:spPr>
        <p:txBody>
          <a:bodyPr vert="horz" lIns="91440" tIns="45720" rIns="91440" bIns="45720" rtlCol="0" anchor="ctr"/>
          <a:lstStyle>
            <a:lvl1pPr algn="r">
              <a:defRPr sz="1200">
                <a:solidFill>
                  <a:schemeClr val="bg1"/>
                </a:solidFill>
                <a:latin typeface="Helvetica"/>
              </a:defRPr>
            </a:lvl1pPr>
          </a:lstStyle>
          <a:p>
            <a:fld id="{DE1A7B54-3846-1546-AF9B-6F7177DA06A0}" type="slidenum">
              <a:rPr lang="en-US" smtClean="0"/>
              <a:pPr/>
              <a:t>‹#›</a:t>
            </a:fld>
            <a:endParaRPr lang="en-US" dirty="0"/>
          </a:p>
        </p:txBody>
      </p:sp>
    </p:spTree>
    <p:extLst>
      <p:ext uri="{BB962C8B-B14F-4D97-AF65-F5344CB8AC3E}">
        <p14:creationId xmlns:p14="http://schemas.microsoft.com/office/powerpoint/2010/main" val="102259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200" kern="1200">
          <a:solidFill>
            <a:srgbClr val="2A409A"/>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2A409A"/>
          </a:solidFill>
          <a:latin typeface="Helvetica"/>
          <a:ea typeface="+mn-ea"/>
          <a:cs typeface="+mn-cs"/>
        </a:defRPr>
      </a:lvl1pPr>
      <a:lvl2pPr marL="742950" indent="-285750" algn="l" defTabSz="457200" rtl="0" eaLnBrk="1" latinLnBrk="0" hangingPunct="1">
        <a:spcBef>
          <a:spcPct val="20000"/>
        </a:spcBef>
        <a:buFont typeface="Arial"/>
        <a:buChar char="–"/>
        <a:defRPr sz="2200" kern="1200">
          <a:solidFill>
            <a:srgbClr val="2A409A"/>
          </a:solidFill>
          <a:latin typeface="Helvetica"/>
          <a:ea typeface="+mn-ea"/>
          <a:cs typeface="+mn-cs"/>
        </a:defRPr>
      </a:lvl2pPr>
      <a:lvl3pPr marL="1143000" indent="-228600" algn="l" defTabSz="457200" rtl="0" eaLnBrk="1" latinLnBrk="0" hangingPunct="1">
        <a:spcBef>
          <a:spcPct val="20000"/>
        </a:spcBef>
        <a:buFont typeface="Arial"/>
        <a:buChar char="•"/>
        <a:defRPr sz="2000" kern="1200">
          <a:solidFill>
            <a:srgbClr val="2A409A"/>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rgbClr val="2A409A"/>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rgbClr val="2A409A"/>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40" y="3404626"/>
            <a:ext cx="8205788" cy="707886"/>
          </a:xfrm>
        </p:spPr>
        <p:txBody>
          <a:bodyPr/>
          <a:lstStyle/>
          <a:p>
            <a:pPr lvl="1" algn="ctr" defTabSz="457200" rtl="0">
              <a:spcBef>
                <a:spcPct val="0"/>
              </a:spcBef>
            </a:pPr>
            <a:r>
              <a:rPr lang="en-US" sz="4000" dirty="0" smtClean="0">
                <a:solidFill>
                  <a:srgbClr val="2A409A"/>
                </a:solidFill>
                <a:latin typeface="Helvetica"/>
                <a:cs typeface="Helvetica"/>
              </a:rPr>
              <a:t>Welcome!</a:t>
            </a:r>
            <a:endParaRPr lang="en-US" sz="4000" dirty="0">
              <a:solidFill>
                <a:srgbClr val="2A409A"/>
              </a:solidFill>
              <a:latin typeface="Helvetica"/>
              <a:cs typeface="Helvetica"/>
            </a:endParaRPr>
          </a:p>
        </p:txBody>
      </p:sp>
      <p:sp>
        <p:nvSpPr>
          <p:cNvPr id="5" name="Text Placeholder 4"/>
          <p:cNvSpPr>
            <a:spLocks noGrp="1"/>
          </p:cNvSpPr>
          <p:nvPr>
            <p:ph type="body" sz="quarter" idx="11"/>
          </p:nvPr>
        </p:nvSpPr>
        <p:spPr>
          <a:xfrm>
            <a:off x="1371600" y="4629210"/>
            <a:ext cx="6400800" cy="1366528"/>
          </a:xfrm>
        </p:spPr>
        <p:txBody>
          <a:bodyPr/>
          <a:lstStyle/>
          <a:p>
            <a:r>
              <a:rPr lang="en-US" dirty="0" smtClean="0">
                <a:solidFill>
                  <a:srgbClr val="000000"/>
                </a:solidFill>
              </a:rPr>
              <a:t>U.S. Department of Education</a:t>
            </a:r>
          </a:p>
          <a:p>
            <a:r>
              <a:rPr lang="en-US" dirty="0" smtClean="0">
                <a:solidFill>
                  <a:srgbClr val="000000"/>
                </a:solidFill>
              </a:rPr>
              <a:t>Office of Career, Technical and Adult Education</a:t>
            </a:r>
          </a:p>
          <a:p>
            <a:r>
              <a:rPr lang="en-US" dirty="0" smtClean="0">
                <a:solidFill>
                  <a:srgbClr val="000000"/>
                </a:solidFill>
              </a:rPr>
              <a:t>StandardsWork, Inc.</a:t>
            </a:r>
          </a:p>
          <a:p>
            <a:r>
              <a:rPr lang="en-US" dirty="0" smtClean="0">
                <a:solidFill>
                  <a:srgbClr val="000000"/>
                </a:solidFill>
              </a:rPr>
              <a:t>New Orleans  </a:t>
            </a:r>
            <a:r>
              <a:rPr lang="en-US" smtClean="0">
                <a:solidFill>
                  <a:srgbClr val="000000"/>
                </a:solidFill>
              </a:rPr>
              <a:t>April </a:t>
            </a:r>
            <a:r>
              <a:rPr lang="en-US">
                <a:solidFill>
                  <a:srgbClr val="000000"/>
                </a:solidFill>
              </a:rPr>
              <a:t>1—2</a:t>
            </a:r>
            <a:r>
              <a:rPr lang="en-US" dirty="0" smtClean="0">
                <a:solidFill>
                  <a:srgbClr val="000000"/>
                </a:solidFill>
              </a:rPr>
              <a:t>, 2014</a:t>
            </a:r>
            <a:endParaRPr lang="en-US" dirty="0">
              <a:solidFill>
                <a:srgbClr val="000000"/>
              </a:solidFill>
            </a:endParaRPr>
          </a:p>
        </p:txBody>
      </p:sp>
    </p:spTree>
    <p:extLst>
      <p:ext uri="{BB962C8B-B14F-4D97-AF65-F5344CB8AC3E}">
        <p14:creationId xmlns:p14="http://schemas.microsoft.com/office/powerpoint/2010/main" val="1581820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202925"/>
            <a:ext cx="8763000" cy="1050442"/>
          </a:xfrm>
        </p:spPr>
        <p:txBody>
          <a:bodyPr/>
          <a:lstStyle/>
          <a:p>
            <a:pPr>
              <a:lnSpc>
                <a:spcPct val="110000"/>
              </a:lnSpc>
              <a:defRPr/>
            </a:pPr>
            <a:r>
              <a:rPr lang="en-US" sz="3200" dirty="0" smtClean="0">
                <a:cs typeface="Helvetica"/>
              </a:rPr>
              <a:t>Key </a:t>
            </a:r>
            <a:r>
              <a:rPr lang="en-US" sz="3200" dirty="0">
                <a:cs typeface="Helvetica"/>
              </a:rPr>
              <a:t>A</a:t>
            </a:r>
            <a:r>
              <a:rPr lang="en-US" sz="3200" dirty="0" smtClean="0">
                <a:cs typeface="Helvetica"/>
              </a:rPr>
              <a:t>dvances Prompted by the </a:t>
            </a:r>
            <a:br>
              <a:rPr lang="en-US" sz="3200" dirty="0" smtClean="0">
                <a:cs typeface="Helvetica"/>
              </a:rPr>
            </a:br>
            <a:r>
              <a:rPr lang="en-US" sz="3200" dirty="0" smtClean="0">
                <a:cs typeface="Helvetica"/>
              </a:rPr>
              <a:t>CCR Standards for Adult Education</a:t>
            </a:r>
            <a:endParaRPr lang="en-US" sz="3200" dirty="0">
              <a:cs typeface="Helvetica"/>
            </a:endParaRPr>
          </a:p>
        </p:txBody>
      </p:sp>
      <p:sp>
        <p:nvSpPr>
          <p:cNvPr id="37891" name="Content Placeholder 2"/>
          <p:cNvSpPr>
            <a:spLocks noGrp="1"/>
          </p:cNvSpPr>
          <p:nvPr>
            <p:ph sz="quarter" idx="1"/>
          </p:nvPr>
        </p:nvSpPr>
        <p:spPr>
          <a:xfrm>
            <a:off x="457200" y="2072231"/>
            <a:ext cx="8097808" cy="2985433"/>
          </a:xfrm>
        </p:spPr>
        <p:txBody>
          <a:bodyPr/>
          <a:lstStyle/>
          <a:p>
            <a:pPr marL="514350" indent="-514350">
              <a:lnSpc>
                <a:spcPct val="110000"/>
              </a:lnSpc>
              <a:spcBef>
                <a:spcPts val="1800"/>
              </a:spcBef>
              <a:buFont typeface="+mj-lt"/>
              <a:buAutoNum type="arabicPeriod"/>
              <a:defRPr/>
            </a:pPr>
            <a:r>
              <a:rPr lang="en-US" b="1" dirty="0" smtClean="0">
                <a:solidFill>
                  <a:schemeClr val="tx1"/>
                </a:solidFill>
              </a:rPr>
              <a:t>Complexity</a:t>
            </a:r>
            <a:r>
              <a:rPr lang="en-US" dirty="0" smtClean="0">
                <a:solidFill>
                  <a:schemeClr val="tx1"/>
                </a:solidFill>
              </a:rPr>
              <a:t>: </a:t>
            </a:r>
            <a:r>
              <a:rPr lang="en-US" dirty="0" smtClean="0">
                <a:solidFill>
                  <a:srgbClr val="000000"/>
                </a:solidFill>
              </a:rPr>
              <a:t>Regular practice with complex text (and its academic language) </a:t>
            </a:r>
          </a:p>
          <a:p>
            <a:pPr marL="514350" indent="-514350">
              <a:lnSpc>
                <a:spcPct val="110000"/>
              </a:lnSpc>
              <a:spcBef>
                <a:spcPts val="1800"/>
              </a:spcBef>
              <a:buFont typeface="+mj-lt"/>
              <a:buAutoNum type="arabicPeriod"/>
              <a:defRPr/>
            </a:pPr>
            <a:r>
              <a:rPr lang="en-US" b="1" dirty="0" smtClean="0">
                <a:solidFill>
                  <a:srgbClr val="000000"/>
                </a:solidFill>
              </a:rPr>
              <a:t>Evidence</a:t>
            </a:r>
            <a:r>
              <a:rPr lang="en-US" dirty="0" smtClean="0">
                <a:solidFill>
                  <a:srgbClr val="000000"/>
                </a:solidFill>
              </a:rPr>
              <a:t>: Reading, writing, and speaking grounded in evidence from text</a:t>
            </a:r>
          </a:p>
          <a:p>
            <a:pPr marL="514350" indent="-514350">
              <a:lnSpc>
                <a:spcPct val="110000"/>
              </a:lnSpc>
              <a:spcBef>
                <a:spcPts val="1800"/>
              </a:spcBef>
              <a:buFont typeface="+mj-lt"/>
              <a:buAutoNum type="arabicPeriod"/>
              <a:defRPr/>
            </a:pPr>
            <a:r>
              <a:rPr lang="en-US" b="1" dirty="0" smtClean="0">
                <a:solidFill>
                  <a:srgbClr val="000000"/>
                </a:solidFill>
              </a:rPr>
              <a:t>Knowledge</a:t>
            </a:r>
            <a:r>
              <a:rPr lang="en-US" dirty="0" smtClean="0">
                <a:solidFill>
                  <a:srgbClr val="000000"/>
                </a:solidFill>
              </a:rPr>
              <a:t>: Building knowledge through content-rich informational texts</a:t>
            </a:r>
            <a:endParaRPr lang="en-US" dirty="0">
              <a:solidFill>
                <a:srgbClr val="000000"/>
              </a:solidFill>
            </a:endParaRPr>
          </a:p>
        </p:txBody>
      </p:sp>
      <p:sp>
        <p:nvSpPr>
          <p:cNvPr id="34819" name="Slide Number Placeholder 1"/>
          <p:cNvSpPr>
            <a:spLocks noGrp="1"/>
          </p:cNvSpPr>
          <p:nvPr>
            <p:ph type="sldNum" sz="quarter" idx="4294967295"/>
          </p:nvPr>
        </p:nvSpPr>
        <p:spPr>
          <a:xfrm>
            <a:off x="6858000" y="6477000"/>
            <a:ext cx="2133600" cy="381000"/>
          </a:xfrm>
          <a:prstGeom prst="rect">
            <a:avLst/>
          </a:prstGeo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34E6624B-59ED-C345-A90A-39C317071307}" type="slidenum">
              <a:rPr lang="en-US">
                <a:solidFill>
                  <a:srgbClr val="FFFFFF"/>
                </a:solidFill>
                <a:latin typeface="Calibri" charset="0"/>
                <a:cs typeface="Arial" charset="0"/>
              </a:rPr>
              <a:pPr eaLnBrk="1" hangingPunct="1"/>
              <a:t>10</a:t>
            </a:fld>
            <a:endParaRPr lang="en-US" dirty="0">
              <a:solidFill>
                <a:srgbClr val="FFFFFF"/>
              </a:solidFill>
              <a:latin typeface="Calibri" charset="0"/>
              <a:cs typeface="Arial" charset="0"/>
            </a:endParaRPr>
          </a:p>
        </p:txBody>
      </p:sp>
    </p:spTree>
    <p:extLst>
      <p:ext uri="{BB962C8B-B14F-4D97-AF65-F5344CB8AC3E}">
        <p14:creationId xmlns:p14="http://schemas.microsoft.com/office/powerpoint/2010/main" val="1662790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152400" y="205755"/>
            <a:ext cx="8839200" cy="1077218"/>
          </a:xfrm>
        </p:spPr>
        <p:txBody>
          <a:bodyPr/>
          <a:lstStyle/>
          <a:p>
            <a:r>
              <a:rPr lang="en-US" sz="3200" dirty="0" smtClean="0">
                <a:cs typeface="Helvetica"/>
              </a:rPr>
              <a:t>Key Advances Build Toward </a:t>
            </a:r>
            <a:br>
              <a:rPr lang="en-US" sz="3200" dirty="0" smtClean="0">
                <a:cs typeface="Helvetica"/>
              </a:rPr>
            </a:br>
            <a:r>
              <a:rPr lang="en-US" sz="3200" dirty="0" smtClean="0">
                <a:cs typeface="Helvetica"/>
              </a:rPr>
              <a:t>CCR for All Students</a:t>
            </a:r>
            <a:endParaRPr lang="en-US" sz="3200" dirty="0">
              <a:cs typeface="Helvetica"/>
            </a:endParaRPr>
          </a:p>
        </p:txBody>
      </p:sp>
      <p:sp>
        <p:nvSpPr>
          <p:cNvPr id="2" name="Slide Number Placeholder 1"/>
          <p:cNvSpPr>
            <a:spLocks noGrp="1"/>
          </p:cNvSpPr>
          <p:nvPr>
            <p:ph type="sldNum" sz="quarter" idx="4294967295"/>
          </p:nvPr>
        </p:nvSpPr>
        <p:spPr>
          <a:xfrm>
            <a:off x="7696200" y="6553200"/>
            <a:ext cx="1295400" cy="304800"/>
          </a:xfrm>
          <a:prstGeom prst="rect">
            <a:avLst/>
          </a:prstGeom>
        </p:spPr>
        <p:txBody>
          <a:bodyPr/>
          <a:lstStyle/>
          <a:p>
            <a:r>
              <a:rPr lang="en-US" dirty="0" smtClean="0">
                <a:solidFill>
                  <a:schemeClr val="bg1"/>
                </a:solidFill>
              </a:rPr>
              <a:t>	</a:t>
            </a:r>
            <a:fld id="{49027265-6286-454C-8425-F9AB727C8E98}" type="slidenum">
              <a:rPr lang="en-US" smtClean="0">
                <a:solidFill>
                  <a:schemeClr val="bg1"/>
                </a:solidFill>
              </a:rPr>
              <a:pPr/>
              <a:t>11</a:t>
            </a:fld>
            <a:endParaRPr lang="en-US" dirty="0">
              <a:solidFill>
                <a:schemeClr val="bg1"/>
              </a:solidFill>
            </a:endParaRPr>
          </a:p>
        </p:txBody>
      </p:sp>
      <p:graphicFrame>
        <p:nvGraphicFramePr>
          <p:cNvPr id="5" name="Diagram 4"/>
          <p:cNvGraphicFramePr/>
          <p:nvPr/>
        </p:nvGraphicFramePr>
        <p:xfrm>
          <a:off x="914400" y="2286000"/>
          <a:ext cx="7589520"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018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33"/>
            <a:ext cx="8229600" cy="584776"/>
          </a:xfrm>
        </p:spPr>
        <p:txBody>
          <a:bodyPr/>
          <a:lstStyle/>
          <a:p>
            <a:endParaRPr lang="en-US" dirty="0"/>
          </a:p>
        </p:txBody>
      </p:sp>
      <p:sp>
        <p:nvSpPr>
          <p:cNvPr id="3" name="Content Placeholder 2"/>
          <p:cNvSpPr>
            <a:spLocks noGrp="1"/>
          </p:cNvSpPr>
          <p:nvPr>
            <p:ph idx="1"/>
          </p:nvPr>
        </p:nvSpPr>
        <p:spPr>
          <a:xfrm>
            <a:off x="457200" y="1418142"/>
            <a:ext cx="8229600" cy="2862322"/>
          </a:xfrm>
        </p:spPr>
        <p:txBody>
          <a:bodyPr/>
          <a:lstStyle/>
          <a:p>
            <a:pPr marL="0" indent="0">
              <a:buNone/>
            </a:pPr>
            <a:endParaRPr lang="en-US" sz="3600" dirty="0">
              <a:solidFill>
                <a:srgbClr val="17375E"/>
              </a:solidFill>
              <a:latin typeface="Century Gothic"/>
              <a:cs typeface="Century Gothic"/>
              <a:sym typeface="Arial"/>
            </a:endParaRPr>
          </a:p>
          <a:p>
            <a:pPr marL="0" indent="0">
              <a:buNone/>
            </a:pPr>
            <a:r>
              <a:rPr lang="en-US" sz="3600" dirty="0" smtClean="0">
                <a:cs typeface="Helvetica"/>
                <a:sym typeface="Arial"/>
              </a:rPr>
              <a:t>ELA/Literacy Advance</a:t>
            </a:r>
            <a:r>
              <a:rPr lang="x-none" sz="3600" dirty="0" smtClean="0">
                <a:cs typeface="Helvetica"/>
                <a:sym typeface="Arial"/>
              </a:rPr>
              <a:t> </a:t>
            </a:r>
            <a:r>
              <a:rPr lang="en-US" sz="3600" dirty="0">
                <a:cs typeface="Helvetica"/>
                <a:sym typeface="Arial"/>
              </a:rPr>
              <a:t>O</a:t>
            </a:r>
            <a:r>
              <a:rPr lang="en-US" sz="3600" dirty="0" smtClean="0">
                <a:cs typeface="Helvetica"/>
                <a:sym typeface="Arial"/>
              </a:rPr>
              <a:t>ne</a:t>
            </a:r>
            <a:r>
              <a:rPr lang="x-none" sz="3600" dirty="0">
                <a:cs typeface="Helvetica"/>
                <a:sym typeface="Arial"/>
              </a:rPr>
              <a:t>:</a:t>
            </a:r>
            <a:r>
              <a:rPr lang="en-US" sz="3600" dirty="0">
                <a:cs typeface="Helvetica"/>
                <a:sym typeface="Arial"/>
              </a:rPr>
              <a:t> </a:t>
            </a:r>
            <a:br>
              <a:rPr lang="en-US" sz="3600" dirty="0">
                <a:cs typeface="Helvetica"/>
                <a:sym typeface="Arial"/>
              </a:rPr>
            </a:br>
            <a:r>
              <a:rPr lang="x-none" sz="3600" dirty="0" smtClean="0">
                <a:cs typeface="Helvetica"/>
                <a:sym typeface="Arial"/>
              </a:rPr>
              <a:t>Regular Practice With Complex Text </a:t>
            </a:r>
            <a:r>
              <a:rPr lang="en-US" sz="3600" dirty="0" smtClean="0">
                <a:cs typeface="Helvetica"/>
                <a:sym typeface="Arial"/>
              </a:rPr>
              <a:t>(</a:t>
            </a:r>
            <a:r>
              <a:rPr lang="en-US" sz="3600" dirty="0">
                <a:cs typeface="Helvetica"/>
                <a:sym typeface="Arial"/>
              </a:rPr>
              <a:t>a</a:t>
            </a:r>
            <a:r>
              <a:rPr lang="x-none" sz="3600" dirty="0" smtClean="0">
                <a:cs typeface="Helvetica"/>
                <a:sym typeface="Arial"/>
              </a:rPr>
              <a:t>nd Its Academic Language</a:t>
            </a:r>
            <a:r>
              <a:rPr lang="en-US" sz="3600" dirty="0" smtClean="0">
                <a:cs typeface="Helvetica"/>
                <a:sym typeface="Arial"/>
              </a:rPr>
              <a:t>)</a:t>
            </a:r>
            <a:endParaRPr lang="x-none" sz="3600" dirty="0">
              <a:cs typeface="Helvetica"/>
              <a:sym typeface="Arial"/>
            </a:endParaRPr>
          </a:p>
          <a:p>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solidFill>
                  <a:srgbClr val="FFFFFF"/>
                </a:solidFill>
              </a:rPr>
              <a:t>12</a:t>
            </a:fld>
            <a:endParaRPr lang="en-US" dirty="0">
              <a:solidFill>
                <a:srgbClr val="FFFFFF"/>
              </a:solidFill>
            </a:endParaRPr>
          </a:p>
        </p:txBody>
      </p:sp>
    </p:spTree>
    <p:extLst>
      <p:ext uri="{BB962C8B-B14F-4D97-AF65-F5344CB8AC3E}">
        <p14:creationId xmlns:p14="http://schemas.microsoft.com/office/powerpoint/2010/main" val="18768913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075238"/>
            <a:ext cx="17018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7" name="Title 1"/>
          <p:cNvSpPr>
            <a:spLocks noGrp="1"/>
          </p:cNvSpPr>
          <p:nvPr>
            <p:ph type="title"/>
          </p:nvPr>
        </p:nvSpPr>
        <p:spPr>
          <a:xfrm>
            <a:off x="686433" y="279852"/>
            <a:ext cx="8381367" cy="1167499"/>
          </a:xfrm>
        </p:spPr>
        <p:txBody>
          <a:bodyPr/>
          <a:lstStyle/>
          <a:p>
            <a:pPr>
              <a:lnSpc>
                <a:spcPct val="110000"/>
              </a:lnSpc>
            </a:pPr>
            <a:r>
              <a:rPr lang="en-US" dirty="0">
                <a:cs typeface="Helvetica"/>
              </a:rPr>
              <a:t>Google </a:t>
            </a:r>
            <a:r>
              <a:rPr lang="en-US" dirty="0" smtClean="0">
                <a:cs typeface="Helvetica"/>
              </a:rPr>
              <a:t>Trends</a:t>
            </a:r>
            <a:r>
              <a:rPr lang="en-US" dirty="0">
                <a:cs typeface="Helvetica"/>
              </a:rPr>
              <a:t> </a:t>
            </a:r>
            <a:r>
              <a:rPr lang="en-US" dirty="0" smtClean="0">
                <a:cs typeface="Helvetica"/>
              </a:rPr>
              <a:t>for </a:t>
            </a:r>
            <a:r>
              <a:rPr lang="ja-JP" altLang="en-US" dirty="0" smtClean="0">
                <a:cs typeface="Helvetica"/>
              </a:rPr>
              <a:t>“</a:t>
            </a:r>
            <a:r>
              <a:rPr lang="en-US" dirty="0">
                <a:cs typeface="Helvetica"/>
              </a:rPr>
              <a:t>Text </a:t>
            </a:r>
            <a:r>
              <a:rPr lang="en-US" dirty="0" smtClean="0">
                <a:cs typeface="Helvetica"/>
              </a:rPr>
              <a:t/>
            </a:r>
            <a:br>
              <a:rPr lang="en-US" dirty="0" smtClean="0">
                <a:cs typeface="Helvetica"/>
              </a:rPr>
            </a:br>
            <a:r>
              <a:rPr lang="en-US" dirty="0" smtClean="0">
                <a:cs typeface="Helvetica"/>
              </a:rPr>
              <a:t>Complexity</a:t>
            </a:r>
            <a:r>
              <a:rPr lang="ja-JP" altLang="en-US" dirty="0">
                <a:cs typeface="Helvetica"/>
              </a:rPr>
              <a:t>”</a:t>
            </a:r>
            <a:endParaRPr lang="en-US" dirty="0">
              <a:cs typeface="Helvetica"/>
            </a:endParaRP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84338"/>
            <a:ext cx="77787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Oval 5"/>
          <p:cNvSpPr>
            <a:spLocks noChangeArrowheads="1"/>
          </p:cNvSpPr>
          <p:nvPr/>
        </p:nvSpPr>
        <p:spPr bwMode="auto">
          <a:xfrm>
            <a:off x="2105025" y="1752600"/>
            <a:ext cx="1247775" cy="381000"/>
          </a:xfrm>
          <a:prstGeom prst="ellipse">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 name="Slide Number Placeholder 2"/>
          <p:cNvSpPr>
            <a:spLocks noGrp="1"/>
          </p:cNvSpPr>
          <p:nvPr>
            <p:ph type="sldNum" sz="quarter" idx="12"/>
          </p:nvPr>
        </p:nvSpPr>
        <p:spPr/>
        <p:txBody>
          <a:bodyPr/>
          <a:lstStyle/>
          <a:p>
            <a:fld id="{DE1A7B54-3846-1546-AF9B-6F7177DA06A0}" type="slidenum">
              <a:rPr lang="en-US" smtClean="0"/>
              <a:t>13</a:t>
            </a:fld>
            <a:endParaRPr lang="en-US"/>
          </a:p>
        </p:txBody>
      </p:sp>
    </p:spTree>
    <p:extLst>
      <p:ext uri="{BB962C8B-B14F-4D97-AF65-F5344CB8AC3E}">
        <p14:creationId xmlns:p14="http://schemas.microsoft.com/office/powerpoint/2010/main" val="3228813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234"/>
          <p:cNvSpPr>
            <a:spLocks noGrp="1"/>
          </p:cNvSpPr>
          <p:nvPr>
            <p:ph type="title"/>
          </p:nvPr>
        </p:nvSpPr>
        <p:spPr>
          <a:xfrm>
            <a:off x="457200" y="113962"/>
            <a:ext cx="8229600" cy="1607018"/>
          </a:xfrm>
        </p:spPr>
        <p:txBody>
          <a:bodyPr/>
          <a:lstStyle/>
          <a:p>
            <a:pPr>
              <a:lnSpc>
                <a:spcPct val="110000"/>
              </a:lnSpc>
            </a:pPr>
            <a:r>
              <a:rPr lang="en-US" dirty="0" smtClean="0">
                <a:sym typeface="Arial" charset="0"/>
              </a:rPr>
              <a:t>Regular Practice With </a:t>
            </a:r>
            <a:br>
              <a:rPr lang="en-US" dirty="0" smtClean="0">
                <a:sym typeface="Arial" charset="0"/>
              </a:rPr>
            </a:br>
            <a:r>
              <a:rPr lang="en-US" dirty="0" smtClean="0">
                <a:sym typeface="Arial" charset="0"/>
              </a:rPr>
              <a:t>Complex Text</a:t>
            </a:r>
            <a:endParaRPr lang="en-US" i="1" dirty="0">
              <a:sym typeface="Arial" charset="0"/>
            </a:endParaRPr>
          </a:p>
        </p:txBody>
      </p:sp>
      <p:sp>
        <p:nvSpPr>
          <p:cNvPr id="40963" name="Shape 235"/>
          <p:cNvSpPr>
            <a:spLocks noGrp="1"/>
          </p:cNvSpPr>
          <p:nvPr>
            <p:ph type="body" idx="1"/>
          </p:nvPr>
        </p:nvSpPr>
        <p:spPr>
          <a:xfrm>
            <a:off x="457200" y="1751477"/>
            <a:ext cx="8229600" cy="4769921"/>
          </a:xfrm>
        </p:spPr>
        <p:txBody>
          <a:bodyPr/>
          <a:lstStyle/>
          <a:p>
            <a:pPr marL="0" indent="0">
              <a:lnSpc>
                <a:spcPct val="110000"/>
              </a:lnSpc>
              <a:spcBef>
                <a:spcPts val="1800"/>
              </a:spcBef>
              <a:buNone/>
            </a:pPr>
            <a:r>
              <a:rPr lang="en-US" i="1" dirty="0" smtClean="0">
                <a:sym typeface="Arial" charset="0"/>
              </a:rPr>
              <a:t>Relevance and Importance Based on the Research?</a:t>
            </a:r>
          </a:p>
          <a:p>
            <a:pPr>
              <a:lnSpc>
                <a:spcPct val="110000"/>
              </a:lnSpc>
              <a:spcBef>
                <a:spcPts val="1800"/>
              </a:spcBef>
              <a:buFont typeface="Wingdings" charset="2"/>
              <a:buChar char="§"/>
            </a:pPr>
            <a:r>
              <a:rPr lang="en-US" dirty="0" smtClean="0">
                <a:solidFill>
                  <a:srgbClr val="000000"/>
                </a:solidFill>
                <a:cs typeface="Helvetica"/>
                <a:sym typeface="Arial" charset="0"/>
              </a:rPr>
              <a:t>What </a:t>
            </a:r>
            <a:r>
              <a:rPr lang="en-US" dirty="0">
                <a:solidFill>
                  <a:srgbClr val="000000"/>
                </a:solidFill>
                <a:cs typeface="Helvetica"/>
                <a:sym typeface="Arial" charset="0"/>
              </a:rPr>
              <a:t>students can read, in terms of </a:t>
            </a:r>
            <a:r>
              <a:rPr lang="en-US" dirty="0" smtClean="0">
                <a:solidFill>
                  <a:srgbClr val="000000"/>
                </a:solidFill>
                <a:cs typeface="Helvetica"/>
                <a:sym typeface="Arial" charset="0"/>
              </a:rPr>
              <a:t>complexity, </a:t>
            </a:r>
            <a:r>
              <a:rPr lang="en-US" dirty="0">
                <a:solidFill>
                  <a:srgbClr val="000000"/>
                </a:solidFill>
                <a:cs typeface="Helvetica"/>
                <a:sym typeface="Arial" charset="0"/>
              </a:rPr>
              <a:t>is </a:t>
            </a:r>
            <a:r>
              <a:rPr lang="en-US" dirty="0" smtClean="0">
                <a:solidFill>
                  <a:srgbClr val="000000"/>
                </a:solidFill>
                <a:cs typeface="Helvetica"/>
                <a:sym typeface="Arial" charset="0"/>
              </a:rPr>
              <a:t>the greatest </a:t>
            </a:r>
            <a:r>
              <a:rPr lang="en-US" dirty="0">
                <a:solidFill>
                  <a:srgbClr val="000000"/>
                </a:solidFill>
                <a:cs typeface="Helvetica"/>
                <a:sym typeface="Arial" charset="0"/>
              </a:rPr>
              <a:t>predictor of success in college (ACT study</a:t>
            </a:r>
            <a:r>
              <a:rPr lang="en-US" dirty="0" smtClean="0">
                <a:solidFill>
                  <a:srgbClr val="000000"/>
                </a:solidFill>
                <a:cs typeface="Helvetica"/>
                <a:sym typeface="Arial" charset="0"/>
              </a:rPr>
              <a:t>).</a:t>
            </a:r>
            <a:endParaRPr lang="en-US" dirty="0">
              <a:solidFill>
                <a:srgbClr val="000000"/>
              </a:solidFill>
              <a:cs typeface="Helvetica"/>
              <a:sym typeface="Arial" charset="0"/>
            </a:endParaRPr>
          </a:p>
          <a:p>
            <a:pPr>
              <a:lnSpc>
                <a:spcPct val="110000"/>
              </a:lnSpc>
              <a:spcBef>
                <a:spcPts val="1800"/>
              </a:spcBef>
              <a:buFont typeface="Wingdings" charset="2"/>
              <a:buChar char="§"/>
            </a:pPr>
            <a:r>
              <a:rPr lang="en-US" dirty="0" smtClean="0">
                <a:solidFill>
                  <a:srgbClr val="000000"/>
                </a:solidFill>
                <a:cs typeface="Helvetica"/>
                <a:sym typeface="Arial" charset="0"/>
              </a:rPr>
              <a:t>Gap between complexity of college and high school texts is huge (four years!).</a:t>
            </a:r>
          </a:p>
          <a:p>
            <a:pPr>
              <a:lnSpc>
                <a:spcPct val="110000"/>
              </a:lnSpc>
              <a:spcBef>
                <a:spcPts val="1800"/>
              </a:spcBef>
              <a:buFont typeface="Wingdings" charset="2"/>
              <a:buChar char="§"/>
            </a:pPr>
            <a:r>
              <a:rPr lang="en-US" dirty="0" smtClean="0">
                <a:solidFill>
                  <a:srgbClr val="000000"/>
                </a:solidFill>
                <a:cs typeface="Helvetica"/>
                <a:sym typeface="Arial" charset="0"/>
              </a:rPr>
              <a:t>Too many students are reading at too low a level.</a:t>
            </a:r>
            <a:br>
              <a:rPr lang="en-US" dirty="0" smtClean="0">
                <a:solidFill>
                  <a:srgbClr val="000000"/>
                </a:solidFill>
                <a:cs typeface="Helvetica"/>
                <a:sym typeface="Arial" charset="0"/>
              </a:rPr>
            </a:br>
            <a:r>
              <a:rPr lang="en-US" dirty="0">
                <a:solidFill>
                  <a:srgbClr val="000000"/>
                </a:solidFill>
                <a:cs typeface="Helvetica"/>
                <a:sym typeface="Arial" charset="0"/>
              </a:rPr>
              <a:t>(&lt;50% of graduates can read sufficiently complex texts</a:t>
            </a:r>
            <a:r>
              <a:rPr lang="en-US" dirty="0" smtClean="0">
                <a:solidFill>
                  <a:srgbClr val="000000"/>
                </a:solidFill>
                <a:cs typeface="Helvetica"/>
                <a:sym typeface="Arial" charset="0"/>
              </a:rPr>
              <a:t>).</a:t>
            </a:r>
          </a:p>
          <a:p>
            <a:pPr marL="0" indent="0" algn="r">
              <a:lnSpc>
                <a:spcPct val="114000"/>
              </a:lnSpc>
              <a:spcBef>
                <a:spcPts val="1200"/>
              </a:spcBef>
              <a:buClr>
                <a:srgbClr val="000000"/>
              </a:buClr>
              <a:buSzPct val="132000"/>
              <a:buNone/>
            </a:pPr>
            <a:r>
              <a:rPr lang="en-US" i="1" dirty="0">
                <a:solidFill>
                  <a:srgbClr val="000000"/>
                </a:solidFill>
                <a:cs typeface="Helvetica"/>
              </a:rPr>
              <a:t>Deficiencies are not equal opportunity. . . </a:t>
            </a:r>
          </a:p>
          <a:p>
            <a:pPr marL="0" indent="0" algn="r">
              <a:lnSpc>
                <a:spcPct val="114000"/>
              </a:lnSpc>
              <a:spcBef>
                <a:spcPts val="1200"/>
              </a:spcBef>
              <a:buClr>
                <a:srgbClr val="000000"/>
              </a:buClr>
              <a:buSzPct val="132000"/>
              <a:buNone/>
            </a:pPr>
            <a:endParaRPr lang="en-US" dirty="0">
              <a:solidFill>
                <a:srgbClr val="000000"/>
              </a:solidFill>
              <a:cs typeface="Helvetica"/>
              <a:sym typeface="Arial" charset="0"/>
            </a:endParaRPr>
          </a:p>
        </p:txBody>
      </p:sp>
      <p:sp>
        <p:nvSpPr>
          <p:cNvPr id="3" name="Slide Number Placeholder 2"/>
          <p:cNvSpPr>
            <a:spLocks noGrp="1"/>
          </p:cNvSpPr>
          <p:nvPr>
            <p:ph type="sldNum" sz="quarter" idx="12"/>
          </p:nvPr>
        </p:nvSpPr>
        <p:spPr/>
        <p:txBody>
          <a:bodyPr/>
          <a:lstStyle/>
          <a:p>
            <a:fld id="{DE1A7B54-3846-1546-AF9B-6F7177DA06A0}" type="slidenum">
              <a:rPr lang="en-US" smtClean="0"/>
              <a:t>14</a:t>
            </a:fld>
            <a:endParaRPr lang="en-US"/>
          </a:p>
        </p:txBody>
      </p:sp>
    </p:spTree>
    <p:extLst>
      <p:ext uri="{BB962C8B-B14F-4D97-AF65-F5344CB8AC3E}">
        <p14:creationId xmlns:p14="http://schemas.microsoft.com/office/powerpoint/2010/main" val="18773281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33"/>
            <a:ext cx="8229600" cy="584776"/>
          </a:xfrm>
        </p:spPr>
        <p:txBody>
          <a:bodyPr/>
          <a:lstStyle/>
          <a:p>
            <a:endParaRPr lang="en-US" dirty="0"/>
          </a:p>
        </p:txBody>
      </p:sp>
      <p:sp>
        <p:nvSpPr>
          <p:cNvPr id="3" name="Content Placeholder 2"/>
          <p:cNvSpPr>
            <a:spLocks noGrp="1"/>
          </p:cNvSpPr>
          <p:nvPr>
            <p:ph idx="1"/>
          </p:nvPr>
        </p:nvSpPr>
        <p:spPr>
          <a:xfrm>
            <a:off x="457200" y="935542"/>
            <a:ext cx="8229600" cy="3748719"/>
          </a:xfrm>
        </p:spPr>
        <p:txBody>
          <a:bodyPr/>
          <a:lstStyle/>
          <a:p>
            <a:pPr marL="0" indent="0">
              <a:buNone/>
            </a:pPr>
            <a:endParaRPr lang="en-US" sz="3600" dirty="0" smtClean="0">
              <a:cs typeface="Helvetica"/>
              <a:sym typeface="Arial"/>
            </a:endParaRPr>
          </a:p>
          <a:p>
            <a:pPr marL="0" indent="0">
              <a:buNone/>
            </a:pPr>
            <a:endParaRPr lang="en-US" sz="3600" dirty="0" smtClean="0">
              <a:cs typeface="Helvetica"/>
              <a:sym typeface="Arial"/>
            </a:endParaRPr>
          </a:p>
          <a:p>
            <a:pPr marL="0" indent="0">
              <a:buNone/>
            </a:pPr>
            <a:r>
              <a:rPr lang="en-US" sz="3600" dirty="0" smtClean="0">
                <a:cs typeface="Helvetica"/>
                <a:sym typeface="Arial"/>
              </a:rPr>
              <a:t>ELA/Literacy Advance</a:t>
            </a:r>
            <a:r>
              <a:rPr lang="x-none" sz="3600" dirty="0" smtClean="0">
                <a:cs typeface="Helvetica"/>
                <a:sym typeface="Arial"/>
              </a:rPr>
              <a:t> </a:t>
            </a:r>
            <a:r>
              <a:rPr lang="en-US" sz="3600" dirty="0">
                <a:cs typeface="Helvetica"/>
                <a:sym typeface="Arial"/>
              </a:rPr>
              <a:t>T</a:t>
            </a:r>
            <a:r>
              <a:rPr lang="en-US" sz="3600" dirty="0" smtClean="0">
                <a:cs typeface="Helvetica"/>
                <a:sym typeface="Arial"/>
              </a:rPr>
              <a:t>wo</a:t>
            </a:r>
            <a:r>
              <a:rPr lang="x-none" sz="3600" dirty="0">
                <a:cs typeface="Helvetica"/>
                <a:sym typeface="Arial"/>
              </a:rPr>
              <a:t>:</a:t>
            </a:r>
            <a:r>
              <a:rPr lang="en-US" sz="3600" dirty="0">
                <a:cs typeface="Helvetica"/>
                <a:sym typeface="Arial"/>
              </a:rPr>
              <a:t> </a:t>
            </a:r>
            <a:br>
              <a:rPr lang="en-US" sz="3600" dirty="0">
                <a:cs typeface="Helvetica"/>
                <a:sym typeface="Arial"/>
              </a:rPr>
            </a:br>
            <a:r>
              <a:rPr lang="en-US" sz="3600" dirty="0">
                <a:cs typeface="Helvetica"/>
                <a:sym typeface="Arial"/>
              </a:rPr>
              <a:t>Reading, </a:t>
            </a:r>
            <a:r>
              <a:rPr lang="en-US" sz="3600" dirty="0" smtClean="0">
                <a:cs typeface="Helvetica"/>
                <a:sym typeface="Arial"/>
              </a:rPr>
              <a:t>Writing</a:t>
            </a:r>
            <a:r>
              <a:rPr lang="en-US" sz="3600" dirty="0">
                <a:cs typeface="Helvetica"/>
                <a:sym typeface="Arial"/>
              </a:rPr>
              <a:t>, and </a:t>
            </a:r>
            <a:r>
              <a:rPr lang="en-US" sz="3600" dirty="0" smtClean="0">
                <a:cs typeface="Helvetica"/>
                <a:sym typeface="Arial"/>
              </a:rPr>
              <a:t>Speaking </a:t>
            </a:r>
            <a:r>
              <a:rPr lang="en-US" sz="3600" dirty="0">
                <a:cs typeface="Helvetica"/>
                <a:sym typeface="Arial"/>
              </a:rPr>
              <a:t>G</a:t>
            </a:r>
            <a:r>
              <a:rPr lang="en-US" sz="3600" dirty="0" smtClean="0">
                <a:cs typeface="Helvetica"/>
                <a:sym typeface="Arial"/>
              </a:rPr>
              <a:t>rounded </a:t>
            </a:r>
            <a:r>
              <a:rPr lang="en-US" sz="3600" dirty="0">
                <a:cs typeface="Helvetica"/>
                <a:sym typeface="Arial"/>
              </a:rPr>
              <a:t>in </a:t>
            </a:r>
            <a:r>
              <a:rPr lang="en-US" sz="3600" dirty="0" smtClean="0">
                <a:cs typeface="Helvetica"/>
                <a:sym typeface="Arial"/>
              </a:rPr>
              <a:t>Evidence From Text</a:t>
            </a:r>
            <a:endParaRPr lang="x-none" sz="3600" dirty="0">
              <a:cs typeface="Helvetica"/>
              <a:sym typeface="Arial"/>
            </a:endParaRPr>
          </a:p>
          <a:p>
            <a:endParaRPr lang="en-US" sz="3600" b="1" dirty="0"/>
          </a:p>
        </p:txBody>
      </p:sp>
      <p:sp>
        <p:nvSpPr>
          <p:cNvPr id="5" name="Slide Number Placeholder 4"/>
          <p:cNvSpPr>
            <a:spLocks noGrp="1"/>
          </p:cNvSpPr>
          <p:nvPr>
            <p:ph type="sldNum" sz="quarter" idx="12"/>
          </p:nvPr>
        </p:nvSpPr>
        <p:spPr/>
        <p:txBody>
          <a:bodyPr/>
          <a:lstStyle/>
          <a:p>
            <a:fld id="{DE1A7B54-3846-1546-AF9B-6F7177DA06A0}" type="slidenum">
              <a:rPr lang="en-US" smtClean="0"/>
              <a:t>15</a:t>
            </a:fld>
            <a:endParaRPr lang="en-US"/>
          </a:p>
        </p:txBody>
      </p:sp>
    </p:spTree>
    <p:extLst>
      <p:ext uri="{BB962C8B-B14F-4D97-AF65-F5344CB8AC3E}">
        <p14:creationId xmlns:p14="http://schemas.microsoft.com/office/powerpoint/2010/main" val="2512661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87"/>
          <p:cNvSpPr>
            <a:spLocks noGrp="1"/>
          </p:cNvSpPr>
          <p:nvPr>
            <p:ph type="title"/>
          </p:nvPr>
        </p:nvSpPr>
        <p:spPr>
          <a:xfrm>
            <a:off x="478357" y="431801"/>
            <a:ext cx="8627543" cy="1269999"/>
          </a:xfrm>
        </p:spPr>
        <p:txBody>
          <a:bodyPr>
            <a:noAutofit/>
          </a:bodyPr>
          <a:lstStyle/>
          <a:p>
            <a:pPr>
              <a:lnSpc>
                <a:spcPct val="110000"/>
              </a:lnSpc>
              <a:spcAft>
                <a:spcPts val="600"/>
              </a:spcAft>
            </a:pPr>
            <a:r>
              <a:rPr lang="en-US" dirty="0" smtClean="0">
                <a:sym typeface="Arial" charset="0"/>
              </a:rPr>
              <a:t/>
            </a:r>
            <a:br>
              <a:rPr lang="en-US" dirty="0" smtClean="0">
                <a:sym typeface="Arial" charset="0"/>
              </a:rPr>
            </a:br>
            <a:r>
              <a:rPr lang="en-US" dirty="0" smtClean="0">
                <a:sym typeface="Arial" charset="0"/>
              </a:rPr>
              <a:t>Reading, Writing, and </a:t>
            </a:r>
            <a:br>
              <a:rPr lang="en-US" dirty="0" smtClean="0">
                <a:sym typeface="Arial" charset="0"/>
              </a:rPr>
            </a:br>
            <a:r>
              <a:rPr lang="en-US" dirty="0" smtClean="0">
                <a:sym typeface="Arial" charset="0"/>
              </a:rPr>
              <a:t>Speaking </a:t>
            </a:r>
            <a:r>
              <a:rPr lang="en-US" dirty="0">
                <a:sym typeface="Arial" charset="0"/>
              </a:rPr>
              <a:t>G</a:t>
            </a:r>
            <a:r>
              <a:rPr lang="en-US" dirty="0" smtClean="0">
                <a:sym typeface="Arial" charset="0"/>
              </a:rPr>
              <a:t>rounded in Evidence From Text </a:t>
            </a:r>
            <a:br>
              <a:rPr lang="en-US" dirty="0" smtClean="0">
                <a:sym typeface="Arial" charset="0"/>
              </a:rPr>
            </a:br>
            <a:endParaRPr lang="en-US" sz="2800" i="1" dirty="0">
              <a:solidFill>
                <a:srgbClr val="17375E"/>
              </a:solidFill>
              <a:sym typeface="Arial" charset="0"/>
            </a:endParaRPr>
          </a:p>
        </p:txBody>
      </p:sp>
      <p:sp>
        <p:nvSpPr>
          <p:cNvPr id="34819" name="Shape 188"/>
          <p:cNvSpPr>
            <a:spLocks noGrp="1"/>
          </p:cNvSpPr>
          <p:nvPr>
            <p:ph type="body" idx="1"/>
          </p:nvPr>
        </p:nvSpPr>
        <p:spPr>
          <a:xfrm>
            <a:off x="457200" y="2067574"/>
            <a:ext cx="8229600" cy="3216266"/>
          </a:xfrm>
        </p:spPr>
        <p:txBody>
          <a:bodyPr/>
          <a:lstStyle/>
          <a:p>
            <a:pPr marL="0" indent="0">
              <a:lnSpc>
                <a:spcPct val="110000"/>
              </a:lnSpc>
              <a:spcBef>
                <a:spcPts val="1800"/>
              </a:spcBef>
              <a:buNone/>
            </a:pPr>
            <a:r>
              <a:rPr lang="en-US" i="1" dirty="0" smtClean="0">
                <a:sym typeface="Arial" charset="0"/>
              </a:rPr>
              <a:t>Relevance and Importance Based on the Research?</a:t>
            </a:r>
          </a:p>
          <a:p>
            <a:pPr>
              <a:lnSpc>
                <a:spcPct val="110000"/>
              </a:lnSpc>
              <a:spcBef>
                <a:spcPts val="1800"/>
              </a:spcBef>
              <a:buFont typeface="Wingdings" charset="2"/>
              <a:buChar char="§"/>
            </a:pPr>
            <a:r>
              <a:rPr lang="en-US" dirty="0" smtClean="0">
                <a:solidFill>
                  <a:schemeClr val="tx1"/>
                </a:solidFill>
                <a:sym typeface="Arial" charset="0"/>
              </a:rPr>
              <a:t>Most college and workplace writing requires evidence.</a:t>
            </a:r>
          </a:p>
          <a:p>
            <a:pPr>
              <a:lnSpc>
                <a:spcPct val="110000"/>
              </a:lnSpc>
              <a:spcBef>
                <a:spcPts val="1800"/>
              </a:spcBef>
              <a:buFont typeface="Wingdings" charset="2"/>
              <a:buChar char="§"/>
            </a:pPr>
            <a:r>
              <a:rPr lang="en-US" dirty="0" smtClean="0">
                <a:solidFill>
                  <a:schemeClr val="tx1"/>
                </a:solidFill>
                <a:sym typeface="Arial" charset="0"/>
              </a:rPr>
              <a:t>The ability to cite evidence differentiates strong from weak student performance on national assessments.</a:t>
            </a:r>
          </a:p>
          <a:p>
            <a:pPr>
              <a:lnSpc>
                <a:spcPct val="110000"/>
              </a:lnSpc>
              <a:spcBef>
                <a:spcPts val="1800"/>
              </a:spcBef>
              <a:buFont typeface="Wingdings" charset="2"/>
              <a:buChar char="§"/>
            </a:pPr>
            <a:r>
              <a:rPr lang="en-US" dirty="0" smtClean="0">
                <a:solidFill>
                  <a:schemeClr val="tx1"/>
                </a:solidFill>
                <a:sym typeface="Arial" charset="0"/>
              </a:rPr>
              <a:t>Being able to locate and deploy evidence are hallmarks of strong readers and writers.</a:t>
            </a:r>
            <a:endParaRPr lang="en-US" dirty="0">
              <a:solidFill>
                <a:schemeClr val="tx1"/>
              </a:solidFill>
              <a:sym typeface="Arial" charset="0"/>
            </a:endParaRPr>
          </a:p>
        </p:txBody>
      </p:sp>
      <p:sp>
        <p:nvSpPr>
          <p:cNvPr id="3" name="Slide Number Placeholder 2"/>
          <p:cNvSpPr>
            <a:spLocks noGrp="1"/>
          </p:cNvSpPr>
          <p:nvPr>
            <p:ph type="sldNum" sz="quarter" idx="12"/>
          </p:nvPr>
        </p:nvSpPr>
        <p:spPr/>
        <p:txBody>
          <a:bodyPr/>
          <a:lstStyle/>
          <a:p>
            <a:fld id="{DE1A7B54-3846-1546-AF9B-6F7177DA06A0}" type="slidenum">
              <a:rPr lang="en-US" smtClean="0">
                <a:solidFill>
                  <a:srgbClr val="FFFFFF"/>
                </a:solidFill>
              </a:rPr>
              <a:t>16</a:t>
            </a:fld>
            <a:endParaRPr lang="en-US" dirty="0">
              <a:solidFill>
                <a:srgbClr val="FFFFFF"/>
              </a:solidFill>
            </a:endParaRPr>
          </a:p>
        </p:txBody>
      </p:sp>
    </p:spTree>
    <p:extLst>
      <p:ext uri="{BB962C8B-B14F-4D97-AF65-F5344CB8AC3E}">
        <p14:creationId xmlns:p14="http://schemas.microsoft.com/office/powerpoint/2010/main" val="1300850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433"/>
            <a:ext cx="8229600" cy="584776"/>
          </a:xfrm>
        </p:spPr>
        <p:txBody>
          <a:bodyPr/>
          <a:lstStyle/>
          <a:p>
            <a:endParaRPr lang="en-US" dirty="0"/>
          </a:p>
        </p:txBody>
      </p:sp>
      <p:sp>
        <p:nvSpPr>
          <p:cNvPr id="3" name="Content Placeholder 2"/>
          <p:cNvSpPr>
            <a:spLocks noGrp="1"/>
          </p:cNvSpPr>
          <p:nvPr>
            <p:ph idx="1"/>
          </p:nvPr>
        </p:nvSpPr>
        <p:spPr>
          <a:xfrm>
            <a:off x="457200" y="1418142"/>
            <a:ext cx="8229600" cy="3231654"/>
          </a:xfrm>
        </p:spPr>
        <p:txBody>
          <a:bodyPr/>
          <a:lstStyle/>
          <a:p>
            <a:endParaRPr lang="en-US" dirty="0" smtClean="0"/>
          </a:p>
          <a:p>
            <a:endParaRPr lang="en-US" dirty="0"/>
          </a:p>
          <a:p>
            <a:pPr marL="0" indent="0">
              <a:buNone/>
            </a:pPr>
            <a:r>
              <a:rPr lang="en-US" sz="3600" dirty="0" smtClean="0">
                <a:cs typeface="Helvetica"/>
                <a:sym typeface="Arial"/>
              </a:rPr>
              <a:t>ELA/Literacy Advance</a:t>
            </a:r>
            <a:r>
              <a:rPr lang="x-none" sz="3600" dirty="0" smtClean="0">
                <a:cs typeface="Helvetica"/>
                <a:sym typeface="Arial"/>
              </a:rPr>
              <a:t> </a:t>
            </a:r>
            <a:r>
              <a:rPr lang="en-US" sz="3600" dirty="0">
                <a:cs typeface="Helvetica"/>
                <a:sym typeface="Arial"/>
              </a:rPr>
              <a:t>T</a:t>
            </a:r>
            <a:r>
              <a:rPr lang="en-US" sz="3600" dirty="0" smtClean="0">
                <a:cs typeface="Helvetica"/>
                <a:sym typeface="Arial"/>
              </a:rPr>
              <a:t>hree</a:t>
            </a:r>
            <a:r>
              <a:rPr lang="x-none" sz="3600" dirty="0">
                <a:cs typeface="Helvetica"/>
                <a:sym typeface="Arial"/>
              </a:rPr>
              <a:t>:</a:t>
            </a:r>
            <a:r>
              <a:rPr lang="en-US" sz="3600" dirty="0">
                <a:cs typeface="Helvetica"/>
                <a:sym typeface="Arial"/>
              </a:rPr>
              <a:t> </a:t>
            </a:r>
          </a:p>
          <a:p>
            <a:pPr marL="0" indent="0">
              <a:buNone/>
            </a:pPr>
            <a:r>
              <a:rPr lang="en-US" sz="3600" dirty="0">
                <a:cs typeface="Helvetica"/>
                <a:sym typeface="Arial"/>
              </a:rPr>
              <a:t>Building </a:t>
            </a:r>
            <a:r>
              <a:rPr lang="en-US" sz="3600" dirty="0" smtClean="0">
                <a:cs typeface="Helvetica"/>
                <a:sym typeface="Arial"/>
              </a:rPr>
              <a:t>Knowledge </a:t>
            </a:r>
            <a:r>
              <a:rPr lang="en-US" sz="3600" dirty="0">
                <a:cs typeface="Helvetica"/>
                <a:sym typeface="Arial"/>
              </a:rPr>
              <a:t>T</a:t>
            </a:r>
            <a:r>
              <a:rPr lang="en-US" sz="3600" dirty="0" smtClean="0">
                <a:cs typeface="Helvetica"/>
                <a:sym typeface="Arial"/>
              </a:rPr>
              <a:t>hrough Content-Rich </a:t>
            </a:r>
            <a:r>
              <a:rPr lang="en-US" sz="3600" dirty="0">
                <a:cs typeface="Helvetica"/>
                <a:sym typeface="Arial"/>
              </a:rPr>
              <a:t>N</a:t>
            </a:r>
            <a:r>
              <a:rPr lang="en-US" sz="3600" dirty="0" smtClean="0">
                <a:cs typeface="Helvetica"/>
                <a:sym typeface="Arial"/>
              </a:rPr>
              <a:t>onfiction</a:t>
            </a:r>
            <a:endParaRPr lang="x-none" sz="3600" dirty="0">
              <a:cs typeface="Helvetica"/>
              <a:sym typeface="Arial"/>
            </a:endParaRPr>
          </a:p>
          <a:p>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t>17</a:t>
            </a:fld>
            <a:endParaRPr lang="en-US"/>
          </a:p>
        </p:txBody>
      </p:sp>
    </p:spTree>
    <p:extLst>
      <p:ext uri="{BB962C8B-B14F-4D97-AF65-F5344CB8AC3E}">
        <p14:creationId xmlns:p14="http://schemas.microsoft.com/office/powerpoint/2010/main" val="34450124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66"/>
          <p:cNvSpPr>
            <a:spLocks noGrp="1"/>
          </p:cNvSpPr>
          <p:nvPr>
            <p:ph type="title"/>
          </p:nvPr>
        </p:nvSpPr>
        <p:spPr>
          <a:xfrm>
            <a:off x="457200" y="698500"/>
            <a:ext cx="8458200" cy="1054100"/>
          </a:xfrm>
        </p:spPr>
        <p:txBody>
          <a:bodyPr>
            <a:noAutofit/>
          </a:bodyPr>
          <a:lstStyle/>
          <a:p>
            <a:pPr>
              <a:lnSpc>
                <a:spcPct val="110000"/>
              </a:lnSpc>
            </a:pPr>
            <a:r>
              <a:rPr lang="en-US" spc="-90" dirty="0" smtClean="0">
                <a:sym typeface="Arial" charset="0"/>
              </a:rPr>
              <a:t>Building Knowledge Through </a:t>
            </a:r>
            <a:br>
              <a:rPr lang="en-US" spc="-90" dirty="0" smtClean="0">
                <a:sym typeface="Arial" charset="0"/>
              </a:rPr>
            </a:br>
            <a:r>
              <a:rPr lang="en-US" spc="-90" dirty="0" smtClean="0">
                <a:sym typeface="Arial" charset="0"/>
              </a:rPr>
              <a:t>Content-Rich Nonfiction</a:t>
            </a:r>
            <a:r>
              <a:rPr lang="en-US" dirty="0" smtClean="0">
                <a:sym typeface="Arial" charset="0"/>
              </a:rPr>
              <a:t> </a:t>
            </a:r>
            <a:br>
              <a:rPr lang="en-US" dirty="0" smtClean="0">
                <a:sym typeface="Arial" charset="0"/>
              </a:rPr>
            </a:br>
            <a:endParaRPr lang="en-US" sz="2800" i="1" dirty="0">
              <a:sym typeface="Arial" charset="0"/>
            </a:endParaRPr>
          </a:p>
        </p:txBody>
      </p:sp>
      <p:sp>
        <p:nvSpPr>
          <p:cNvPr id="31747" name="Shape 167"/>
          <p:cNvSpPr>
            <a:spLocks noGrp="1"/>
          </p:cNvSpPr>
          <p:nvPr>
            <p:ph type="body" idx="1"/>
          </p:nvPr>
        </p:nvSpPr>
        <p:spPr>
          <a:xfrm>
            <a:off x="457200" y="1807772"/>
            <a:ext cx="8229600" cy="3622530"/>
          </a:xfrm>
        </p:spPr>
        <p:txBody>
          <a:bodyPr/>
          <a:lstStyle/>
          <a:p>
            <a:pPr marL="0" indent="0">
              <a:lnSpc>
                <a:spcPct val="110000"/>
              </a:lnSpc>
              <a:spcBef>
                <a:spcPts val="1800"/>
              </a:spcBef>
              <a:buNone/>
            </a:pPr>
            <a:r>
              <a:rPr lang="en-US" i="1" spc="-90" dirty="0" smtClean="0"/>
              <a:t>Relevance and Importance Based on the Research?</a:t>
            </a:r>
            <a:endParaRPr lang="en-US" i="1" spc="-90" dirty="0"/>
          </a:p>
          <a:p>
            <a:pPr>
              <a:lnSpc>
                <a:spcPct val="110000"/>
              </a:lnSpc>
              <a:spcBef>
                <a:spcPts val="1800"/>
              </a:spcBef>
              <a:buFont typeface="Wingdings" charset="2"/>
              <a:buChar char="§"/>
            </a:pPr>
            <a:r>
              <a:rPr lang="en-US" dirty="0" smtClean="0">
                <a:solidFill>
                  <a:schemeClr val="tx1"/>
                </a:solidFill>
                <a:sym typeface="Arial" charset="0"/>
              </a:rPr>
              <a:t>Nonfiction makes up the vast majority of required reading in college and the workplace.</a:t>
            </a:r>
          </a:p>
          <a:p>
            <a:pPr>
              <a:lnSpc>
                <a:spcPct val="110000"/>
              </a:lnSpc>
              <a:spcBef>
                <a:spcPts val="1800"/>
              </a:spcBef>
              <a:buFont typeface="Wingdings" charset="2"/>
              <a:buChar char="§"/>
            </a:pPr>
            <a:r>
              <a:rPr lang="en-US" dirty="0" smtClean="0">
                <a:solidFill>
                  <a:schemeClr val="tx1"/>
                </a:solidFill>
                <a:sym typeface="Arial" charset="0"/>
              </a:rPr>
              <a:t>Informational text is harder for students to comprehend than narrative text.</a:t>
            </a:r>
          </a:p>
          <a:p>
            <a:pPr>
              <a:lnSpc>
                <a:spcPct val="110000"/>
              </a:lnSpc>
              <a:spcBef>
                <a:spcPts val="1800"/>
              </a:spcBef>
              <a:buFont typeface="Wingdings" charset="2"/>
              <a:buChar char="§"/>
            </a:pPr>
            <a:r>
              <a:rPr lang="en-US" dirty="0" smtClean="0">
                <a:solidFill>
                  <a:schemeClr val="tx1"/>
                </a:solidFill>
                <a:sym typeface="Arial" charset="0"/>
              </a:rPr>
              <a:t>Males lag females in reading. Research shows males prefer reading informational texts over narrative fiction.</a:t>
            </a:r>
          </a:p>
        </p:txBody>
      </p:sp>
      <p:sp>
        <p:nvSpPr>
          <p:cNvPr id="3" name="Slide Number Placeholder 2"/>
          <p:cNvSpPr>
            <a:spLocks noGrp="1"/>
          </p:cNvSpPr>
          <p:nvPr>
            <p:ph type="sldNum" sz="quarter" idx="12"/>
          </p:nvPr>
        </p:nvSpPr>
        <p:spPr/>
        <p:txBody>
          <a:bodyPr/>
          <a:lstStyle/>
          <a:p>
            <a:fld id="{DE1A7B54-3846-1546-AF9B-6F7177DA06A0}" type="slidenum">
              <a:rPr lang="en-US" smtClean="0"/>
              <a:t>18</a:t>
            </a:fld>
            <a:endParaRPr lang="en-US"/>
          </a:p>
        </p:txBody>
      </p:sp>
    </p:spTree>
    <p:extLst>
      <p:ext uri="{BB962C8B-B14F-4D97-AF65-F5344CB8AC3E}">
        <p14:creationId xmlns:p14="http://schemas.microsoft.com/office/powerpoint/2010/main" val="23273649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1530331"/>
          </a:xfrm>
        </p:spPr>
        <p:txBody>
          <a:bodyPr>
            <a:noAutofit/>
          </a:bodyPr>
          <a:lstStyle/>
          <a:p>
            <a:pPr>
              <a:lnSpc>
                <a:spcPct val="110000"/>
              </a:lnSpc>
            </a:pPr>
            <a:r>
              <a:rPr lang="en-US" dirty="0" smtClean="0"/>
              <a:t>Three </a:t>
            </a:r>
            <a:r>
              <a:rPr lang="en-US" dirty="0"/>
              <a:t>A</a:t>
            </a:r>
            <a:r>
              <a:rPr lang="en-US" dirty="0" smtClean="0"/>
              <a:t>dvances in CCR </a:t>
            </a:r>
            <a:br>
              <a:rPr lang="en-US" dirty="0" smtClean="0"/>
            </a:br>
            <a:r>
              <a:rPr lang="en-US" dirty="0" smtClean="0"/>
              <a:t>ELA/Literacy Boil Down to. . .</a:t>
            </a:r>
            <a:endParaRPr lang="en-US" dirty="0"/>
          </a:p>
        </p:txBody>
      </p:sp>
      <p:sp>
        <p:nvSpPr>
          <p:cNvPr id="3" name="Content Placeholder 2"/>
          <p:cNvSpPr>
            <a:spLocks noGrp="1"/>
          </p:cNvSpPr>
          <p:nvPr>
            <p:ph idx="1"/>
          </p:nvPr>
        </p:nvSpPr>
        <p:spPr>
          <a:xfrm>
            <a:off x="457200" y="1811842"/>
            <a:ext cx="8229600" cy="1895904"/>
          </a:xfrm>
        </p:spPr>
        <p:txBody>
          <a:bodyPr/>
          <a:lstStyle/>
          <a:p>
            <a:endParaRPr lang="en-US" dirty="0" smtClean="0">
              <a:solidFill>
                <a:srgbClr val="FF0000"/>
              </a:solidFill>
            </a:endParaRPr>
          </a:p>
          <a:p>
            <a:pPr>
              <a:lnSpc>
                <a:spcPct val="110000"/>
              </a:lnSpc>
              <a:buFont typeface="Wingdings" charset="2"/>
              <a:buChar char="§"/>
            </a:pPr>
            <a:r>
              <a:rPr lang="en-US" dirty="0" smtClean="0">
                <a:solidFill>
                  <a:srgbClr val="000000"/>
                </a:solidFill>
              </a:rPr>
              <a:t>Texts worth reading!</a:t>
            </a:r>
          </a:p>
          <a:p>
            <a:pPr>
              <a:lnSpc>
                <a:spcPct val="110000"/>
              </a:lnSpc>
              <a:buFont typeface="Wingdings" charset="2"/>
              <a:buChar char="§"/>
            </a:pPr>
            <a:r>
              <a:rPr lang="en-US" dirty="0">
                <a:solidFill>
                  <a:srgbClr val="000000"/>
                </a:solidFill>
              </a:rPr>
              <a:t>Q</a:t>
            </a:r>
            <a:r>
              <a:rPr lang="en-US" dirty="0" smtClean="0">
                <a:solidFill>
                  <a:srgbClr val="000000"/>
                </a:solidFill>
              </a:rPr>
              <a:t>uestions worth answering!</a:t>
            </a:r>
          </a:p>
          <a:p>
            <a:pPr>
              <a:lnSpc>
                <a:spcPct val="110000"/>
              </a:lnSpc>
              <a:buFont typeface="Wingdings" charset="2"/>
              <a:buChar char="§"/>
            </a:pPr>
            <a:r>
              <a:rPr lang="en-US" dirty="0" smtClean="0">
                <a:solidFill>
                  <a:srgbClr val="000000"/>
                </a:solidFill>
              </a:rPr>
              <a:t>Work worth doing!</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t>19</a:t>
            </a:fld>
            <a:endParaRPr lang="en-US"/>
          </a:p>
        </p:txBody>
      </p:sp>
    </p:spTree>
    <p:extLst>
      <p:ext uri="{BB962C8B-B14F-4D97-AF65-F5344CB8AC3E}">
        <p14:creationId xmlns:p14="http://schemas.microsoft.com/office/powerpoint/2010/main" val="2471426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
            <a:ext cx="8229600" cy="774700"/>
          </a:xfrm>
        </p:spPr>
        <p:txBody>
          <a:bodyPr/>
          <a:lstStyle/>
          <a:p>
            <a:pPr>
              <a:defRPr/>
            </a:pPr>
            <a:r>
              <a:rPr lang="en-US" dirty="0" smtClean="0"/>
              <a:t>Day One Agenda</a:t>
            </a:r>
            <a:endParaRPr lang="en-US" dirty="0"/>
          </a:p>
        </p:txBody>
      </p:sp>
      <p:sp>
        <p:nvSpPr>
          <p:cNvPr id="3" name="Content Placeholder 2"/>
          <p:cNvSpPr>
            <a:spLocks noGrp="1"/>
          </p:cNvSpPr>
          <p:nvPr>
            <p:ph idx="1"/>
          </p:nvPr>
        </p:nvSpPr>
        <p:spPr>
          <a:xfrm>
            <a:off x="602409" y="1511187"/>
            <a:ext cx="8043399" cy="4665893"/>
          </a:xfrm>
        </p:spPr>
        <p:txBody>
          <a:bodyPr/>
          <a:lstStyle/>
          <a:p>
            <a:pPr>
              <a:defRPr/>
            </a:pPr>
            <a:endParaRPr lang="en-US" sz="2000" dirty="0">
              <a:solidFill>
                <a:schemeClr val="tx1"/>
              </a:solidFill>
            </a:endParaRPr>
          </a:p>
          <a:p>
            <a:pPr marL="393700" lvl="1" indent="-342900">
              <a:lnSpc>
                <a:spcPct val="110000"/>
              </a:lnSpc>
              <a:buFont typeface="Wingdings" charset="2"/>
              <a:buChar char="§"/>
              <a:defRPr/>
            </a:pPr>
            <a:r>
              <a:rPr lang="en-US" dirty="0" smtClean="0">
                <a:solidFill>
                  <a:schemeClr val="tx1"/>
                </a:solidFill>
              </a:rPr>
              <a:t>Welcome </a:t>
            </a:r>
          </a:p>
          <a:p>
            <a:pPr marL="393700" lvl="1" indent="-342900">
              <a:lnSpc>
                <a:spcPct val="110000"/>
              </a:lnSpc>
              <a:buFont typeface="Wingdings" charset="2"/>
              <a:buChar char="§"/>
              <a:defRPr/>
            </a:pPr>
            <a:r>
              <a:rPr lang="en-US" dirty="0" smtClean="0">
                <a:solidFill>
                  <a:schemeClr val="tx1"/>
                </a:solidFill>
              </a:rPr>
              <a:t>Introductions and Purpose Setting</a:t>
            </a:r>
          </a:p>
          <a:p>
            <a:pPr marL="393700" lvl="1" indent="-342900">
              <a:lnSpc>
                <a:spcPct val="110000"/>
              </a:lnSpc>
              <a:buFont typeface="Wingdings" charset="2"/>
              <a:buChar char="§"/>
              <a:defRPr/>
            </a:pPr>
            <a:r>
              <a:rPr lang="en-US" dirty="0" smtClean="0">
                <a:solidFill>
                  <a:schemeClr val="tx1"/>
                </a:solidFill>
              </a:rPr>
              <a:t>CCR Standards and Their Implications for Adult Education</a:t>
            </a:r>
          </a:p>
          <a:p>
            <a:pPr marL="393700" lvl="1" indent="-342900">
              <a:lnSpc>
                <a:spcPct val="110000"/>
              </a:lnSpc>
              <a:buFont typeface="Wingdings" charset="2"/>
              <a:buChar char="§"/>
              <a:defRPr/>
            </a:pPr>
            <a:r>
              <a:rPr lang="en-US" dirty="0" smtClean="0">
                <a:solidFill>
                  <a:schemeClr val="tx1"/>
                </a:solidFill>
              </a:rPr>
              <a:t>Exploration of Key Instructional Advances in Mathematics and Literacy (Concurrent Sessions)</a:t>
            </a:r>
          </a:p>
          <a:p>
            <a:pPr marL="393700" lvl="1" indent="-342900">
              <a:lnSpc>
                <a:spcPct val="110000"/>
              </a:lnSpc>
              <a:buFont typeface="Wingdings" charset="2"/>
              <a:buChar char="§"/>
              <a:defRPr/>
            </a:pPr>
            <a:r>
              <a:rPr lang="en-US" dirty="0" smtClean="0">
                <a:solidFill>
                  <a:schemeClr val="tx1"/>
                </a:solidFill>
              </a:rPr>
              <a:t>Lunch</a:t>
            </a:r>
          </a:p>
          <a:p>
            <a:pPr marL="393700" lvl="1" indent="-342900">
              <a:lnSpc>
                <a:spcPct val="110000"/>
              </a:lnSpc>
              <a:buFont typeface="Wingdings" charset="2"/>
              <a:buChar char="§"/>
              <a:defRPr/>
            </a:pPr>
            <a:r>
              <a:rPr lang="en-US" dirty="0" smtClean="0">
                <a:solidFill>
                  <a:schemeClr val="tx1"/>
                </a:solidFill>
              </a:rPr>
              <a:t>Concurrent Sessions, continued</a:t>
            </a:r>
          </a:p>
          <a:p>
            <a:pPr marL="393700" lvl="1" indent="-342900">
              <a:lnSpc>
                <a:spcPct val="110000"/>
              </a:lnSpc>
              <a:buFont typeface="Wingdings" charset="2"/>
              <a:buChar char="§"/>
              <a:defRPr/>
            </a:pPr>
            <a:r>
              <a:rPr lang="en-US" dirty="0" smtClean="0">
                <a:solidFill>
                  <a:srgbClr val="000000"/>
                </a:solidFill>
              </a:rPr>
              <a:t>Wrap-Up</a:t>
            </a:r>
            <a:endParaRPr lang="en-US" dirty="0">
              <a:solidFill>
                <a:srgbClr val="000000"/>
              </a:solidFill>
            </a:endParaRPr>
          </a:p>
          <a:p>
            <a:pPr marL="50800" lvl="1" indent="0">
              <a:buNone/>
              <a:defRPr/>
            </a:pPr>
            <a:endParaRPr lang="en-US" dirty="0">
              <a:solidFill>
                <a:schemeClr val="tx1"/>
              </a:solidFill>
            </a:endParaRPr>
          </a:p>
          <a:p>
            <a:pPr marL="457200" lvl="1" indent="0" algn="ctr">
              <a:buNone/>
              <a:defRPr/>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E1A7B54-3846-1546-AF9B-6F7177DA06A0}" type="slidenum">
              <a:rPr lang="en-US" smtClean="0"/>
              <a:t>2</a:t>
            </a:fld>
            <a:endParaRPr lang="en-US" dirty="0"/>
          </a:p>
        </p:txBody>
      </p:sp>
    </p:spTree>
    <p:extLst>
      <p:ext uri="{BB962C8B-B14F-4D97-AF65-F5344CB8AC3E}">
        <p14:creationId xmlns:p14="http://schemas.microsoft.com/office/powerpoint/2010/main" val="9906319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19" y="669807"/>
            <a:ext cx="8245881" cy="1077218"/>
          </a:xfrm>
        </p:spPr>
        <p:txBody>
          <a:bodyPr/>
          <a:lstStyle/>
          <a:p>
            <a:r>
              <a:rPr lang="en-US" dirty="0" smtClean="0"/>
              <a:t>CCSS</a:t>
            </a:r>
            <a:r>
              <a:rPr lang="en-US" dirty="0"/>
              <a:t> </a:t>
            </a:r>
            <a:r>
              <a:rPr lang="en-US" dirty="0" smtClean="0"/>
              <a:t>and CCR Standards </a:t>
            </a:r>
            <a:br>
              <a:rPr lang="en-US" dirty="0" smtClean="0"/>
            </a:br>
            <a:r>
              <a:rPr lang="en-US" dirty="0" smtClean="0"/>
              <a:t>in</a:t>
            </a:r>
            <a:r>
              <a:rPr lang="en-US" dirty="0"/>
              <a:t> </a:t>
            </a:r>
            <a:r>
              <a:rPr lang="en-US" dirty="0" smtClean="0"/>
              <a:t>ELA/Literacy: How Do They Compare?</a:t>
            </a:r>
            <a:endParaRPr lang="en-US" dirty="0"/>
          </a:p>
        </p:txBody>
      </p:sp>
      <p:sp>
        <p:nvSpPr>
          <p:cNvPr id="3" name="Content Placeholder 2"/>
          <p:cNvSpPr>
            <a:spLocks noGrp="1"/>
          </p:cNvSpPr>
          <p:nvPr>
            <p:ph idx="1"/>
          </p:nvPr>
        </p:nvSpPr>
        <p:spPr>
          <a:xfrm>
            <a:off x="440918" y="1237289"/>
            <a:ext cx="8367279" cy="2754586"/>
          </a:xfrm>
        </p:spPr>
        <p:txBody>
          <a:bodyPr>
            <a:noAutofit/>
          </a:bodyPr>
          <a:lstStyle/>
          <a:p>
            <a:pPr>
              <a:lnSpc>
                <a:spcPct val="110000"/>
              </a:lnSpc>
              <a:spcBef>
                <a:spcPts val="1200"/>
              </a:spcBef>
              <a:buFont typeface="Wingdings" charset="2"/>
              <a:buChar char="§"/>
            </a:pPr>
            <a:endParaRPr lang="en-US" sz="2000" dirty="0" smtClean="0">
              <a:solidFill>
                <a:srgbClr val="000000"/>
              </a:solidFill>
            </a:endParaRPr>
          </a:p>
          <a:p>
            <a:pPr marL="0" indent="0">
              <a:lnSpc>
                <a:spcPct val="110000"/>
              </a:lnSpc>
              <a:spcBef>
                <a:spcPts val="1200"/>
              </a:spcBef>
              <a:buNone/>
            </a:pPr>
            <a:endParaRPr lang="en-US" sz="2000" dirty="0" smtClean="0">
              <a:solidFill>
                <a:srgbClr val="000000"/>
              </a:solidFill>
            </a:endParaRPr>
          </a:p>
          <a:p>
            <a:pPr>
              <a:lnSpc>
                <a:spcPct val="110000"/>
              </a:lnSpc>
              <a:spcBef>
                <a:spcPts val="1200"/>
              </a:spcBef>
              <a:buFont typeface="Wingdings" charset="2"/>
              <a:buChar char="§"/>
            </a:pPr>
            <a:r>
              <a:rPr lang="en-US" dirty="0" smtClean="0">
                <a:solidFill>
                  <a:schemeClr val="tx1"/>
                </a:solidFill>
              </a:rPr>
              <a:t>Fewer standards than CCSS, but wording of selected standards is identical.</a:t>
            </a:r>
          </a:p>
          <a:p>
            <a:pPr>
              <a:lnSpc>
                <a:spcPct val="110000"/>
              </a:lnSpc>
              <a:spcBef>
                <a:spcPts val="1200"/>
              </a:spcBef>
              <a:buFont typeface="Wingdings" charset="2"/>
              <a:buChar char="§"/>
            </a:pPr>
            <a:r>
              <a:rPr lang="en-US" dirty="0" smtClean="0">
                <a:solidFill>
                  <a:schemeClr val="tx1"/>
                </a:solidFill>
              </a:rPr>
              <a:t>For ASE, focus is primarily the 9-10 standards </a:t>
            </a:r>
            <a:r>
              <a:rPr lang="en-US" i="1" dirty="0" smtClean="0">
                <a:solidFill>
                  <a:schemeClr val="tx1"/>
                </a:solidFill>
              </a:rPr>
              <a:t>but </a:t>
            </a:r>
            <a:r>
              <a:rPr lang="en-US" dirty="0" smtClean="0">
                <a:solidFill>
                  <a:schemeClr val="tx1"/>
                </a:solidFill>
              </a:rPr>
              <a:t>content and texts are CCR.</a:t>
            </a:r>
            <a:endParaRPr lang="en-US" dirty="0">
              <a:solidFill>
                <a:schemeClr val="tx1"/>
              </a:solidFill>
            </a:endParaRPr>
          </a:p>
          <a:p>
            <a:pPr>
              <a:lnSpc>
                <a:spcPct val="110000"/>
              </a:lnSpc>
              <a:spcBef>
                <a:spcPts val="1200"/>
              </a:spcBef>
              <a:buFont typeface="Wingdings" charset="2"/>
              <a:buChar char="§"/>
            </a:pPr>
            <a:r>
              <a:rPr lang="en-US" dirty="0" smtClean="0">
                <a:solidFill>
                  <a:srgbClr val="000000"/>
                </a:solidFill>
              </a:rPr>
              <a:t>Focused mainly on informational text standards.</a:t>
            </a:r>
          </a:p>
          <a:p>
            <a:pPr>
              <a:lnSpc>
                <a:spcPct val="110000"/>
              </a:lnSpc>
              <a:spcBef>
                <a:spcPts val="1200"/>
              </a:spcBef>
              <a:buFont typeface="Wingdings" charset="2"/>
              <a:buChar char="§"/>
            </a:pPr>
            <a:r>
              <a:rPr lang="en-US" dirty="0" smtClean="0">
                <a:solidFill>
                  <a:srgbClr val="000000"/>
                </a:solidFill>
              </a:rPr>
              <a:t>CCS standards that specify particular content, namely seminal U.S. documents, were selected.</a:t>
            </a:r>
          </a:p>
          <a:p>
            <a:pPr>
              <a:lnSpc>
                <a:spcPct val="110000"/>
              </a:lnSpc>
              <a:spcBef>
                <a:spcPts val="1200"/>
              </a:spcBef>
              <a:buFont typeface="Wingdings" charset="2"/>
              <a:buChar char="§"/>
            </a:pPr>
            <a:r>
              <a:rPr lang="en-US" dirty="0">
                <a:solidFill>
                  <a:srgbClr val="000000"/>
                </a:solidFill>
              </a:rPr>
              <a:t>Expository writing is accentuated.</a:t>
            </a:r>
          </a:p>
          <a:p>
            <a:pPr marL="0" indent="0">
              <a:lnSpc>
                <a:spcPct val="110000"/>
              </a:lnSpc>
              <a:spcBef>
                <a:spcPts val="1200"/>
              </a:spcBef>
              <a:buNone/>
            </a:pPr>
            <a:endParaRPr lang="en-US" dirty="0" smtClean="0">
              <a:solidFill>
                <a:srgbClr val="000000"/>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t>20</a:t>
            </a:fld>
            <a:endParaRPr lang="en-US"/>
          </a:p>
        </p:txBody>
      </p:sp>
    </p:spTree>
    <p:extLst>
      <p:ext uri="{BB962C8B-B14F-4D97-AF65-F5344CB8AC3E}">
        <p14:creationId xmlns:p14="http://schemas.microsoft.com/office/powerpoint/2010/main" val="12839303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11842"/>
            <a:ext cx="8229600" cy="2677656"/>
          </a:xfrm>
        </p:spPr>
        <p:txBody>
          <a:bodyPr/>
          <a:lstStyle/>
          <a:p>
            <a:endParaRPr lang="en-US" dirty="0" smtClean="0"/>
          </a:p>
          <a:p>
            <a:endParaRPr lang="en-US" dirty="0">
              <a:solidFill>
                <a:srgbClr val="1F497D"/>
              </a:solidFill>
            </a:endParaRPr>
          </a:p>
          <a:p>
            <a:pPr marL="0" indent="0">
              <a:buNone/>
            </a:pPr>
            <a:r>
              <a:rPr lang="en-US" sz="3600" dirty="0" smtClean="0"/>
              <a:t>CCR Standards for Adult Education</a:t>
            </a:r>
          </a:p>
          <a:p>
            <a:pPr marL="0" indent="0">
              <a:buNone/>
            </a:pPr>
            <a:r>
              <a:rPr lang="en-US" sz="3600" dirty="0" smtClean="0"/>
              <a:t>in </a:t>
            </a:r>
            <a:r>
              <a:rPr lang="en-US" sz="3600" dirty="0"/>
              <a:t>Mathematics </a:t>
            </a:r>
          </a:p>
          <a:p>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t>21</a:t>
            </a:fld>
            <a:endParaRPr lang="en-US"/>
          </a:p>
        </p:txBody>
      </p:sp>
    </p:spTree>
    <p:extLst>
      <p:ext uri="{BB962C8B-B14F-4D97-AF65-F5344CB8AC3E}">
        <p14:creationId xmlns:p14="http://schemas.microsoft.com/office/powerpoint/2010/main" val="17338330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24292"/>
            <a:ext cx="8229600" cy="1077218"/>
          </a:xfrm>
        </p:spPr>
        <p:txBody>
          <a:bodyPr/>
          <a:lstStyle/>
          <a:p>
            <a:r>
              <a:rPr lang="en-US" dirty="0" smtClean="0"/>
              <a:t>Three Key Advances </a:t>
            </a:r>
            <a:br>
              <a:rPr lang="en-US" dirty="0" smtClean="0"/>
            </a:br>
            <a:r>
              <a:rPr lang="en-US" dirty="0" smtClean="0"/>
              <a:t>Prompted by </a:t>
            </a:r>
            <a:r>
              <a:rPr lang="en-US" dirty="0"/>
              <a:t>the </a:t>
            </a:r>
            <a:r>
              <a:rPr lang="en-US" dirty="0" smtClean="0"/>
              <a:t>CCR Standards</a:t>
            </a:r>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pPr/>
              <a:t>22</a:t>
            </a:fld>
            <a:endParaRPr lang="en-US"/>
          </a:p>
        </p:txBody>
      </p:sp>
      <p:sp>
        <p:nvSpPr>
          <p:cNvPr id="6" name="Content Placeholder 2"/>
          <p:cNvSpPr>
            <a:spLocks noGrp="1"/>
          </p:cNvSpPr>
          <p:nvPr>
            <p:ph sz="quarter" idx="1"/>
          </p:nvPr>
        </p:nvSpPr>
        <p:spPr>
          <a:xfrm>
            <a:off x="457200" y="2425738"/>
            <a:ext cx="8229600" cy="2893100"/>
          </a:xfrm>
        </p:spPr>
        <p:txBody>
          <a:bodyPr/>
          <a:lstStyle/>
          <a:p>
            <a:pPr marL="514350" indent="-514350">
              <a:lnSpc>
                <a:spcPct val="120000"/>
              </a:lnSpc>
              <a:spcBef>
                <a:spcPts val="600"/>
              </a:spcBef>
              <a:buFont typeface="+mj-lt"/>
              <a:buAutoNum type="arabicPeriod"/>
            </a:pPr>
            <a:r>
              <a:rPr lang="en-US" sz="2400" b="1" dirty="0" smtClean="0">
                <a:solidFill>
                  <a:srgbClr val="000000"/>
                </a:solidFill>
              </a:rPr>
              <a:t>Focus</a:t>
            </a:r>
            <a:r>
              <a:rPr lang="en-US" sz="2400" dirty="0" smtClean="0">
                <a:solidFill>
                  <a:srgbClr val="000000"/>
                </a:solidFill>
              </a:rPr>
              <a:t>: Focus strongly where the standards focus.</a:t>
            </a:r>
          </a:p>
          <a:p>
            <a:pPr marL="514350" indent="-514350">
              <a:lnSpc>
                <a:spcPct val="120000"/>
              </a:lnSpc>
              <a:spcBef>
                <a:spcPts val="600"/>
              </a:spcBef>
              <a:buFont typeface="+mj-lt"/>
              <a:buAutoNum type="arabicPeriod"/>
            </a:pPr>
            <a:r>
              <a:rPr lang="en-US" sz="2400" b="1" dirty="0" smtClean="0">
                <a:solidFill>
                  <a:srgbClr val="000000"/>
                </a:solidFill>
              </a:rPr>
              <a:t>Coherence</a:t>
            </a:r>
            <a:r>
              <a:rPr lang="en-US" sz="2400" dirty="0" smtClean="0">
                <a:solidFill>
                  <a:srgbClr val="000000"/>
                </a:solidFill>
              </a:rPr>
              <a:t>: Design learning around coherent progressions level to level.</a:t>
            </a:r>
          </a:p>
          <a:p>
            <a:pPr marL="514350" indent="-514350">
              <a:lnSpc>
                <a:spcPct val="120000"/>
              </a:lnSpc>
              <a:spcBef>
                <a:spcPts val="600"/>
              </a:spcBef>
              <a:buFont typeface="+mj-lt"/>
              <a:buAutoNum type="arabicPeriod"/>
            </a:pPr>
            <a:r>
              <a:rPr lang="en-US" sz="2400" b="1" dirty="0" smtClean="0">
                <a:solidFill>
                  <a:srgbClr val="000000"/>
                </a:solidFill>
              </a:rPr>
              <a:t>Rigor</a:t>
            </a:r>
            <a:r>
              <a:rPr lang="en-US" sz="2400" dirty="0" smtClean="0">
                <a:solidFill>
                  <a:srgbClr val="000000"/>
                </a:solidFill>
              </a:rPr>
              <a:t>: Pursue conceptual understanding, procedural skill and fluency, and application—all with equal intensity.</a:t>
            </a:r>
            <a:endParaRPr lang="en-US" sz="2400" dirty="0">
              <a:solidFill>
                <a:srgbClr val="000000"/>
              </a:solidFill>
            </a:endParaRPr>
          </a:p>
        </p:txBody>
      </p:sp>
    </p:spTree>
    <p:extLst>
      <p:ext uri="{BB962C8B-B14F-4D97-AF65-F5344CB8AC3E}">
        <p14:creationId xmlns:p14="http://schemas.microsoft.com/office/powerpoint/2010/main" val="366181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95942"/>
            <a:ext cx="8229600" cy="2862322"/>
          </a:xfrm>
        </p:spPr>
        <p:txBody>
          <a:bodyPr/>
          <a:lstStyle/>
          <a:p>
            <a:pPr marL="0" indent="0">
              <a:buNone/>
            </a:pPr>
            <a:endParaRPr lang="en-US" sz="3600" b="1" dirty="0">
              <a:sym typeface="Arial"/>
            </a:endParaRPr>
          </a:p>
          <a:p>
            <a:pPr marL="0" indent="0">
              <a:buNone/>
            </a:pPr>
            <a:r>
              <a:rPr lang="en-US" sz="3600" dirty="0" smtClean="0">
                <a:sym typeface="Arial"/>
              </a:rPr>
              <a:t>Mathematics Advance</a:t>
            </a:r>
            <a:r>
              <a:rPr lang="x-none" sz="3600" dirty="0" smtClean="0">
                <a:sym typeface="Arial"/>
              </a:rPr>
              <a:t> </a:t>
            </a:r>
            <a:r>
              <a:rPr lang="en-US" sz="3600" dirty="0">
                <a:sym typeface="Arial"/>
              </a:rPr>
              <a:t>O</a:t>
            </a:r>
            <a:r>
              <a:rPr lang="en-US" sz="3600" dirty="0" smtClean="0">
                <a:sym typeface="Arial"/>
              </a:rPr>
              <a:t>ne</a:t>
            </a:r>
            <a:r>
              <a:rPr lang="x-none" sz="3600" dirty="0">
                <a:sym typeface="Arial"/>
              </a:rPr>
              <a:t>:</a:t>
            </a:r>
            <a:r>
              <a:rPr lang="en-US" sz="3600" dirty="0">
                <a:sym typeface="Arial"/>
              </a:rPr>
              <a:t> </a:t>
            </a:r>
            <a:br>
              <a:rPr lang="en-US" sz="3600" dirty="0">
                <a:sym typeface="Arial"/>
              </a:rPr>
            </a:br>
            <a:r>
              <a:rPr lang="en-US" sz="3600" dirty="0">
                <a:sym typeface="Arial"/>
              </a:rPr>
              <a:t>Focusing </a:t>
            </a:r>
            <a:r>
              <a:rPr lang="en-US" sz="3600" dirty="0" smtClean="0">
                <a:sym typeface="Arial"/>
              </a:rPr>
              <a:t>Strongly </a:t>
            </a:r>
            <a:r>
              <a:rPr lang="en-US" sz="3600" dirty="0">
                <a:sym typeface="Arial"/>
              </a:rPr>
              <a:t>W</a:t>
            </a:r>
            <a:r>
              <a:rPr lang="en-US" sz="3600" dirty="0" smtClean="0">
                <a:sym typeface="Arial"/>
              </a:rPr>
              <a:t>here </a:t>
            </a:r>
            <a:r>
              <a:rPr lang="en-US" sz="3600" dirty="0">
                <a:sym typeface="Arial"/>
              </a:rPr>
              <a:t/>
            </a:r>
            <a:br>
              <a:rPr lang="en-US" sz="3600" dirty="0">
                <a:sym typeface="Arial"/>
              </a:rPr>
            </a:br>
            <a:r>
              <a:rPr lang="en-US" sz="3600" dirty="0">
                <a:sym typeface="Arial"/>
              </a:rPr>
              <a:t>the </a:t>
            </a:r>
            <a:r>
              <a:rPr lang="en-US" sz="3600" dirty="0" smtClean="0">
                <a:sym typeface="Arial"/>
              </a:rPr>
              <a:t>CCR Standards </a:t>
            </a:r>
            <a:r>
              <a:rPr lang="en-US" sz="3600" dirty="0">
                <a:sym typeface="Arial"/>
              </a:rPr>
              <a:t>F</a:t>
            </a:r>
            <a:r>
              <a:rPr lang="en-US" sz="3600" dirty="0" smtClean="0">
                <a:sym typeface="Arial"/>
              </a:rPr>
              <a:t>ocus</a:t>
            </a:r>
            <a:endParaRPr lang="x-none" sz="3600" dirty="0">
              <a:sym typeface="Arial"/>
            </a:endParaRPr>
          </a:p>
          <a:p>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t>23</a:t>
            </a:fld>
            <a:endParaRPr lang="en-US"/>
          </a:p>
        </p:txBody>
      </p:sp>
    </p:spTree>
    <p:extLst>
      <p:ext uri="{BB962C8B-B14F-4D97-AF65-F5344CB8AC3E}">
        <p14:creationId xmlns:p14="http://schemas.microsoft.com/office/powerpoint/2010/main" val="1059439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hape 178"/>
          <p:cNvSpPr>
            <a:spLocks noGrp="1"/>
          </p:cNvSpPr>
          <p:nvPr>
            <p:ph type="title"/>
          </p:nvPr>
        </p:nvSpPr>
        <p:spPr>
          <a:xfrm>
            <a:off x="457200" y="286803"/>
            <a:ext cx="8229600" cy="1709186"/>
          </a:xfrm>
        </p:spPr>
        <p:txBody>
          <a:bodyPr/>
          <a:lstStyle/>
          <a:p>
            <a:pPr>
              <a:lnSpc>
                <a:spcPct val="110000"/>
              </a:lnSpc>
            </a:pPr>
            <a:r>
              <a:rPr lang="en-US" dirty="0" smtClean="0"/>
              <a:t>Focus Strongly Where the </a:t>
            </a:r>
            <a:br>
              <a:rPr lang="en-US" dirty="0" smtClean="0"/>
            </a:br>
            <a:r>
              <a:rPr lang="en-US" dirty="0" smtClean="0"/>
              <a:t>CCR Standards Focus </a:t>
            </a:r>
            <a:br>
              <a:rPr lang="en-US" dirty="0" smtClean="0"/>
            </a:br>
            <a:endParaRPr lang="en-US" i="1" dirty="0">
              <a:solidFill>
                <a:srgbClr val="17375E"/>
              </a:solidFill>
            </a:endParaRPr>
          </a:p>
        </p:txBody>
      </p:sp>
      <p:sp>
        <p:nvSpPr>
          <p:cNvPr id="8" name="Shape 179"/>
          <p:cNvSpPr txBox="1">
            <a:spLocks noGrp="1"/>
          </p:cNvSpPr>
          <p:nvPr>
            <p:ph idx="1"/>
          </p:nvPr>
        </p:nvSpPr>
        <p:spPr>
          <a:xfrm>
            <a:off x="457200" y="1579172"/>
            <a:ext cx="8229600" cy="4435060"/>
          </a:xfrm>
        </p:spPr>
        <p:txBody>
          <a:bodyPr/>
          <a:lstStyle/>
          <a:p>
            <a:pPr marL="0" indent="0">
              <a:lnSpc>
                <a:spcPct val="110000"/>
              </a:lnSpc>
              <a:spcBef>
                <a:spcPts val="1800"/>
              </a:spcBef>
              <a:buNone/>
            </a:pPr>
            <a:r>
              <a:rPr lang="en-US" i="1" spc="-90" dirty="0" smtClean="0"/>
              <a:t>Relevance and Importance Based on the Research?</a:t>
            </a:r>
            <a:endParaRPr lang="en-US" i="1" spc="-90" dirty="0"/>
          </a:p>
          <a:p>
            <a:pPr>
              <a:lnSpc>
                <a:spcPct val="110000"/>
              </a:lnSpc>
              <a:spcBef>
                <a:spcPts val="1800"/>
              </a:spcBef>
              <a:buFont typeface="Wingdings" charset="2"/>
              <a:buChar char="§"/>
            </a:pPr>
            <a:r>
              <a:rPr lang="en-US" dirty="0" smtClean="0">
                <a:solidFill>
                  <a:schemeClr val="tx1"/>
                </a:solidFill>
                <a:sym typeface="Arial" charset="0"/>
              </a:rPr>
              <a:t>High-performing nations significantly narrow the scope of content so that students can focus their time and energy on the major work of the level. </a:t>
            </a:r>
          </a:p>
          <a:p>
            <a:pPr>
              <a:lnSpc>
                <a:spcPct val="110000"/>
              </a:lnSpc>
              <a:spcBef>
                <a:spcPts val="1800"/>
              </a:spcBef>
              <a:buFont typeface="Wingdings" charset="2"/>
              <a:buChar char="§"/>
            </a:pPr>
            <a:r>
              <a:rPr lang="en-US" dirty="0" smtClean="0">
                <a:solidFill>
                  <a:schemeClr val="tx1"/>
                </a:solidFill>
                <a:sym typeface="Arial" charset="0"/>
              </a:rPr>
              <a:t>By focusing deeply on what is emphasized in the standards, students gain strong foundations.</a:t>
            </a:r>
          </a:p>
          <a:p>
            <a:pPr>
              <a:lnSpc>
                <a:spcPct val="110000"/>
              </a:lnSpc>
              <a:spcBef>
                <a:spcPts val="1800"/>
              </a:spcBef>
              <a:buFont typeface="Wingdings" charset="2"/>
              <a:buChar char="§"/>
            </a:pPr>
            <a:r>
              <a:rPr lang="en-US" dirty="0" smtClean="0">
                <a:solidFill>
                  <a:schemeClr val="tx1"/>
                </a:solidFill>
                <a:sym typeface="Arial" charset="0"/>
              </a:rPr>
              <a:t>Identifying concepts that support the major concepts of the level</a:t>
            </a:r>
            <a:r>
              <a:rPr lang="en-US" dirty="0">
                <a:solidFill>
                  <a:schemeClr val="tx1"/>
                </a:solidFill>
                <a:sym typeface="Arial" charset="0"/>
              </a:rPr>
              <a:t> </a:t>
            </a:r>
            <a:r>
              <a:rPr lang="en-US" dirty="0" smtClean="0">
                <a:solidFill>
                  <a:schemeClr val="tx1"/>
                </a:solidFill>
                <a:sym typeface="Arial" charset="0"/>
              </a:rPr>
              <a:t>creates a coherent flow of knowledge and skills within the level.</a:t>
            </a:r>
            <a:endParaRPr lang="en-US" dirty="0">
              <a:solidFill>
                <a:schemeClr val="tx1"/>
              </a:solidFill>
              <a:sym typeface="Arial" charset="0"/>
            </a:endParaRPr>
          </a:p>
        </p:txBody>
      </p:sp>
      <p:sp>
        <p:nvSpPr>
          <p:cNvPr id="2" name="Slide Number Placeholder 1"/>
          <p:cNvSpPr>
            <a:spLocks noGrp="1"/>
          </p:cNvSpPr>
          <p:nvPr>
            <p:ph type="sldNum" sz="quarter" idx="12"/>
          </p:nvPr>
        </p:nvSpPr>
        <p:spPr/>
        <p:txBody>
          <a:bodyPr/>
          <a:lstStyle/>
          <a:p>
            <a:fld id="{DE1A7B54-3846-1546-AF9B-6F7177DA06A0}" type="slidenum">
              <a:rPr lang="en-US" smtClean="0"/>
              <a:t>24</a:t>
            </a:fld>
            <a:endParaRPr lang="en-US"/>
          </a:p>
        </p:txBody>
      </p:sp>
    </p:spTree>
    <p:extLst>
      <p:ext uri="{BB962C8B-B14F-4D97-AF65-F5344CB8AC3E}">
        <p14:creationId xmlns:p14="http://schemas.microsoft.com/office/powerpoint/2010/main" val="601843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19742"/>
            <a:ext cx="8229600" cy="3083921"/>
          </a:xfrm>
        </p:spPr>
        <p:txBody>
          <a:bodyPr/>
          <a:lstStyle/>
          <a:p>
            <a:endParaRPr lang="en-US" sz="3600" b="1" dirty="0" smtClean="0">
              <a:sym typeface="Arial"/>
            </a:endParaRPr>
          </a:p>
          <a:p>
            <a:pPr marL="0" indent="0">
              <a:buNone/>
            </a:pPr>
            <a:r>
              <a:rPr lang="en-US" sz="3600" dirty="0" smtClean="0">
                <a:sym typeface="Arial"/>
              </a:rPr>
              <a:t>Mathematics Advance</a:t>
            </a:r>
            <a:r>
              <a:rPr lang="x-none" sz="3600" dirty="0" smtClean="0">
                <a:sym typeface="Arial"/>
              </a:rPr>
              <a:t> </a:t>
            </a:r>
            <a:r>
              <a:rPr lang="en-US" sz="3600" dirty="0">
                <a:sym typeface="Arial"/>
              </a:rPr>
              <a:t>T</a:t>
            </a:r>
            <a:r>
              <a:rPr lang="en-US" sz="3600" dirty="0" smtClean="0">
                <a:sym typeface="Arial"/>
              </a:rPr>
              <a:t>wo</a:t>
            </a:r>
            <a:r>
              <a:rPr lang="x-none" sz="3600" dirty="0">
                <a:sym typeface="Arial"/>
              </a:rPr>
              <a:t>:</a:t>
            </a:r>
            <a:r>
              <a:rPr lang="en-US" sz="3600" dirty="0">
                <a:sym typeface="Arial"/>
              </a:rPr>
              <a:t> </a:t>
            </a:r>
            <a:br>
              <a:rPr lang="en-US" sz="3600" dirty="0">
                <a:sym typeface="Arial"/>
              </a:rPr>
            </a:br>
            <a:r>
              <a:rPr lang="en-US" sz="3600" dirty="0">
                <a:sym typeface="Arial"/>
              </a:rPr>
              <a:t>Designing </a:t>
            </a:r>
            <a:r>
              <a:rPr lang="en-US" sz="3600" dirty="0" smtClean="0">
                <a:sym typeface="Arial"/>
              </a:rPr>
              <a:t>Learning </a:t>
            </a:r>
            <a:r>
              <a:rPr lang="en-US" sz="3600" dirty="0">
                <a:sym typeface="Arial"/>
              </a:rPr>
              <a:t>A</a:t>
            </a:r>
            <a:r>
              <a:rPr lang="en-US" sz="3600" dirty="0" smtClean="0">
                <a:sym typeface="Arial"/>
              </a:rPr>
              <a:t>round </a:t>
            </a:r>
            <a:r>
              <a:rPr lang="en-US" sz="3600" dirty="0">
                <a:sym typeface="Arial"/>
              </a:rPr>
              <a:t>C</a:t>
            </a:r>
            <a:r>
              <a:rPr lang="en-US" sz="3600" dirty="0" smtClean="0">
                <a:sym typeface="Arial"/>
              </a:rPr>
              <a:t>oherent </a:t>
            </a:r>
            <a:r>
              <a:rPr lang="en-US" sz="3600" dirty="0">
                <a:sym typeface="Arial"/>
              </a:rPr>
              <a:t>P</a:t>
            </a:r>
            <a:r>
              <a:rPr lang="en-US" sz="3600" dirty="0" smtClean="0">
                <a:sym typeface="Arial"/>
              </a:rPr>
              <a:t>rogressions </a:t>
            </a:r>
            <a:r>
              <a:rPr lang="en-US" sz="3600" dirty="0">
                <a:sym typeface="Arial"/>
              </a:rPr>
              <a:t>L</a:t>
            </a:r>
            <a:r>
              <a:rPr lang="en-US" sz="3600" dirty="0" smtClean="0">
                <a:sym typeface="Arial"/>
              </a:rPr>
              <a:t>evel </a:t>
            </a:r>
            <a:r>
              <a:rPr lang="en-US" sz="3600" dirty="0">
                <a:sym typeface="Arial"/>
              </a:rPr>
              <a:t>to </a:t>
            </a:r>
            <a:r>
              <a:rPr lang="en-US" sz="3600" dirty="0" smtClean="0">
                <a:sym typeface="Arial"/>
              </a:rPr>
              <a:t>Level</a:t>
            </a:r>
            <a:endParaRPr lang="x-none" sz="3600" dirty="0">
              <a:sym typeface="Arial"/>
            </a:endParaRPr>
          </a:p>
          <a:p>
            <a:endParaRPr lang="en-US" sz="3600" b="1" dirty="0"/>
          </a:p>
        </p:txBody>
      </p:sp>
      <p:sp>
        <p:nvSpPr>
          <p:cNvPr id="5" name="Slide Number Placeholder 4"/>
          <p:cNvSpPr>
            <a:spLocks noGrp="1"/>
          </p:cNvSpPr>
          <p:nvPr>
            <p:ph type="sldNum" sz="quarter" idx="12"/>
          </p:nvPr>
        </p:nvSpPr>
        <p:spPr/>
        <p:txBody>
          <a:bodyPr/>
          <a:lstStyle/>
          <a:p>
            <a:fld id="{DE1A7B54-3846-1546-AF9B-6F7177DA06A0}" type="slidenum">
              <a:rPr lang="en-US" smtClean="0"/>
              <a:t>25</a:t>
            </a:fld>
            <a:endParaRPr lang="en-US"/>
          </a:p>
        </p:txBody>
      </p:sp>
    </p:spTree>
    <p:extLst>
      <p:ext uri="{BB962C8B-B14F-4D97-AF65-F5344CB8AC3E}">
        <p14:creationId xmlns:p14="http://schemas.microsoft.com/office/powerpoint/2010/main" val="26054630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82"/>
            <a:ext cx="8229600" cy="1219927"/>
          </a:xfrm>
        </p:spPr>
        <p:txBody>
          <a:bodyPr>
            <a:noAutofit/>
          </a:bodyPr>
          <a:lstStyle/>
          <a:p>
            <a:pPr>
              <a:lnSpc>
                <a:spcPct val="110000"/>
              </a:lnSpc>
            </a:pPr>
            <a:r>
              <a:rPr lang="en-US" dirty="0" smtClean="0">
                <a:sym typeface="Arial"/>
              </a:rPr>
              <a:t>Designing Learning Around </a:t>
            </a:r>
            <a:br>
              <a:rPr lang="en-US" dirty="0" smtClean="0">
                <a:sym typeface="Arial"/>
              </a:rPr>
            </a:br>
            <a:r>
              <a:rPr lang="en-US" dirty="0" smtClean="0">
                <a:sym typeface="Arial"/>
              </a:rPr>
              <a:t>Coherent Progressions Level to Level</a:t>
            </a:r>
            <a:endParaRPr lang="en-US" dirty="0"/>
          </a:p>
        </p:txBody>
      </p:sp>
      <p:sp>
        <p:nvSpPr>
          <p:cNvPr id="11" name="Content Placeholder 10"/>
          <p:cNvSpPr>
            <a:spLocks noGrp="1"/>
          </p:cNvSpPr>
          <p:nvPr>
            <p:ph idx="1"/>
          </p:nvPr>
        </p:nvSpPr>
        <p:spPr>
          <a:xfrm>
            <a:off x="457200" y="1628012"/>
            <a:ext cx="8229600" cy="5493812"/>
          </a:xfrm>
        </p:spPr>
        <p:txBody>
          <a:bodyPr/>
          <a:lstStyle/>
          <a:p>
            <a:pPr marL="0" indent="0">
              <a:lnSpc>
                <a:spcPct val="110000"/>
              </a:lnSpc>
              <a:spcBef>
                <a:spcPts val="1800"/>
              </a:spcBef>
              <a:buNone/>
            </a:pPr>
            <a:r>
              <a:rPr lang="en-US" i="1" spc="-90" dirty="0" smtClean="0"/>
              <a:t>Relevance and Importance Based on the Research?</a:t>
            </a:r>
            <a:endParaRPr lang="en-US" i="1" spc="-90" dirty="0"/>
          </a:p>
          <a:p>
            <a:pPr>
              <a:lnSpc>
                <a:spcPct val="110000"/>
              </a:lnSpc>
              <a:spcBef>
                <a:spcPts val="1200"/>
              </a:spcBef>
              <a:buFont typeface="Wingdings" charset="2"/>
              <a:buChar char="§"/>
            </a:pPr>
            <a:r>
              <a:rPr lang="en-US" dirty="0" smtClean="0">
                <a:solidFill>
                  <a:schemeClr val="tx1"/>
                </a:solidFill>
                <a:sym typeface="Arial"/>
              </a:rPr>
              <a:t>Based on </a:t>
            </a:r>
            <a:r>
              <a:rPr lang="en-US" dirty="0">
                <a:solidFill>
                  <a:schemeClr val="tx1"/>
                </a:solidFill>
                <a:sym typeface="Arial"/>
              </a:rPr>
              <a:t>how students’ mathematical knowledge, skill, and understanding are known to develop over </a:t>
            </a:r>
            <a:r>
              <a:rPr lang="en-US" dirty="0" smtClean="0">
                <a:solidFill>
                  <a:schemeClr val="tx1"/>
                </a:solidFill>
                <a:sym typeface="Arial"/>
              </a:rPr>
              <a:t>time</a:t>
            </a:r>
            <a:r>
              <a:rPr lang="en-US" dirty="0">
                <a:solidFill>
                  <a:schemeClr val="tx1"/>
                </a:solidFill>
                <a:sym typeface="Arial"/>
              </a:rPr>
              <a:t>:</a:t>
            </a:r>
            <a:endParaRPr lang="en-US" sz="2800" dirty="0"/>
          </a:p>
          <a:p>
            <a:pPr lvl="1">
              <a:lnSpc>
                <a:spcPct val="110000"/>
              </a:lnSpc>
              <a:spcBef>
                <a:spcPts val="1200"/>
              </a:spcBef>
              <a:buFont typeface="Arial"/>
              <a:buChar char="•"/>
            </a:pPr>
            <a:r>
              <a:rPr lang="en-US" dirty="0" smtClean="0">
                <a:solidFill>
                  <a:schemeClr val="tx1"/>
                </a:solidFill>
                <a:sym typeface="Arial"/>
              </a:rPr>
              <a:t>Coherence allows </a:t>
            </a:r>
            <a:r>
              <a:rPr lang="x-none" dirty="0" smtClean="0">
                <a:solidFill>
                  <a:schemeClr val="tx1"/>
                </a:solidFill>
                <a:sym typeface="Arial"/>
              </a:rPr>
              <a:t>students </a:t>
            </a:r>
            <a:r>
              <a:rPr lang="en-US" dirty="0" smtClean="0">
                <a:solidFill>
                  <a:schemeClr val="tx1"/>
                </a:solidFill>
                <a:sym typeface="Arial"/>
              </a:rPr>
              <a:t>to demonstrate </a:t>
            </a:r>
            <a:r>
              <a:rPr lang="x-none" dirty="0" smtClean="0">
                <a:solidFill>
                  <a:schemeClr val="tx1"/>
                </a:solidFill>
                <a:sym typeface="Arial"/>
              </a:rPr>
              <a:t>new understanding </a:t>
            </a:r>
            <a:r>
              <a:rPr lang="en-US" dirty="0" smtClean="0">
                <a:solidFill>
                  <a:schemeClr val="tx1"/>
                </a:solidFill>
                <a:sym typeface="Arial"/>
              </a:rPr>
              <a:t>built </a:t>
            </a:r>
            <a:r>
              <a:rPr lang="x-none" dirty="0" smtClean="0">
                <a:solidFill>
                  <a:schemeClr val="tx1"/>
                </a:solidFill>
                <a:sym typeface="Arial"/>
              </a:rPr>
              <a:t>on foundations </a:t>
            </a:r>
            <a:r>
              <a:rPr lang="en-US" dirty="0" smtClean="0">
                <a:solidFill>
                  <a:schemeClr val="tx1"/>
                </a:solidFill>
                <a:sym typeface="Arial"/>
              </a:rPr>
              <a:t>from</a:t>
            </a:r>
            <a:r>
              <a:rPr lang="x-none" dirty="0" smtClean="0">
                <a:solidFill>
                  <a:schemeClr val="tx1"/>
                </a:solidFill>
                <a:sym typeface="Arial"/>
              </a:rPr>
              <a:t> previous </a:t>
            </a:r>
            <a:r>
              <a:rPr lang="en-US" dirty="0" smtClean="0">
                <a:solidFill>
                  <a:schemeClr val="tx1"/>
                </a:solidFill>
                <a:sym typeface="Arial"/>
              </a:rPr>
              <a:t>study</a:t>
            </a:r>
            <a:r>
              <a:rPr lang="x-none" dirty="0" smtClean="0">
                <a:solidFill>
                  <a:schemeClr val="tx1"/>
                </a:solidFill>
                <a:sym typeface="Arial"/>
              </a:rPr>
              <a:t>. </a:t>
            </a:r>
            <a:endParaRPr lang="en-US" dirty="0" smtClean="0">
              <a:solidFill>
                <a:schemeClr val="tx1"/>
              </a:solidFill>
              <a:sym typeface="Arial"/>
            </a:endParaRPr>
          </a:p>
          <a:p>
            <a:pPr lvl="1">
              <a:lnSpc>
                <a:spcPct val="110000"/>
              </a:lnSpc>
              <a:spcBef>
                <a:spcPts val="1200"/>
              </a:spcBef>
              <a:buFont typeface="Arial"/>
              <a:buChar char="•"/>
            </a:pPr>
            <a:r>
              <a:rPr lang="en-US" dirty="0" smtClean="0">
                <a:solidFill>
                  <a:schemeClr val="tx1"/>
                </a:solidFill>
                <a:sym typeface="Arial"/>
              </a:rPr>
              <a:t>Coherence prevents standards from being a list of isolated topics.</a:t>
            </a:r>
            <a:endParaRPr lang="x-none" dirty="0" smtClean="0">
              <a:solidFill>
                <a:schemeClr val="tx1"/>
              </a:solidFill>
              <a:sym typeface="Arial"/>
            </a:endParaRPr>
          </a:p>
          <a:p>
            <a:pPr lvl="1">
              <a:lnSpc>
                <a:spcPct val="110000"/>
              </a:lnSpc>
              <a:spcBef>
                <a:spcPts val="1200"/>
              </a:spcBef>
              <a:buFont typeface="Arial"/>
              <a:buChar char="•"/>
            </a:pPr>
            <a:r>
              <a:rPr lang="en-US" dirty="0" smtClean="0">
                <a:solidFill>
                  <a:schemeClr val="tx1"/>
                </a:solidFill>
                <a:sym typeface="Arial"/>
              </a:rPr>
              <a:t>Coherence means that e</a:t>
            </a:r>
            <a:r>
              <a:rPr lang="x-none" dirty="0" smtClean="0">
                <a:solidFill>
                  <a:schemeClr val="tx1"/>
                </a:solidFill>
                <a:sym typeface="Arial"/>
              </a:rPr>
              <a:t>ach standard is not a new event, but an extension of previous learning</a:t>
            </a:r>
            <a:r>
              <a:rPr lang="en-US" dirty="0" smtClean="0">
                <a:solidFill>
                  <a:schemeClr val="tx1"/>
                </a:solidFill>
                <a:sym typeface="Arial"/>
              </a:rPr>
              <a:t> so less time needs to be spent on re-teaching.</a:t>
            </a:r>
            <a:endParaRPr lang="en-US" dirty="0">
              <a:solidFill>
                <a:schemeClr val="tx1"/>
              </a:solidFill>
              <a:sym typeface="Arial"/>
            </a:endParaRPr>
          </a:p>
          <a:p>
            <a:pPr marL="0" indent="0">
              <a:buNone/>
            </a:pPr>
            <a:endParaRPr lang="en-US" sz="2800" dirty="0"/>
          </a:p>
          <a:p>
            <a:pPr marL="0" indent="0">
              <a:buNone/>
            </a:pPr>
            <a:endParaRPr lang="en-US" dirty="0"/>
          </a:p>
        </p:txBody>
      </p:sp>
      <p:sp>
        <p:nvSpPr>
          <p:cNvPr id="3" name="Slide Number Placeholder 2"/>
          <p:cNvSpPr>
            <a:spLocks noGrp="1"/>
          </p:cNvSpPr>
          <p:nvPr>
            <p:ph type="sldNum" sz="quarter" idx="12"/>
          </p:nvPr>
        </p:nvSpPr>
        <p:spPr/>
        <p:txBody>
          <a:bodyPr/>
          <a:lstStyle/>
          <a:p>
            <a:fld id="{DE1A7B54-3846-1546-AF9B-6F7177DA06A0}" type="slidenum">
              <a:rPr lang="en-US" smtClean="0"/>
              <a:t>26</a:t>
            </a:fld>
            <a:endParaRPr lang="en-US"/>
          </a:p>
        </p:txBody>
      </p:sp>
    </p:spTree>
    <p:extLst>
      <p:ext uri="{BB962C8B-B14F-4D97-AF65-F5344CB8AC3E}">
        <p14:creationId xmlns:p14="http://schemas.microsoft.com/office/powerpoint/2010/main" val="23932047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642"/>
            <a:ext cx="8229600" cy="3416320"/>
          </a:xfrm>
        </p:spPr>
        <p:txBody>
          <a:bodyPr/>
          <a:lstStyle/>
          <a:p>
            <a:pPr marL="0" indent="0">
              <a:buNone/>
            </a:pPr>
            <a:endParaRPr lang="en-US" sz="3600" b="1" dirty="0" smtClean="0">
              <a:sym typeface="Arial"/>
            </a:endParaRPr>
          </a:p>
          <a:p>
            <a:pPr marL="0" indent="0">
              <a:buNone/>
            </a:pPr>
            <a:r>
              <a:rPr lang="en-US" sz="3600" dirty="0" smtClean="0">
                <a:sym typeface="Arial"/>
              </a:rPr>
              <a:t>Mathematics Advance</a:t>
            </a:r>
            <a:r>
              <a:rPr lang="x-none" sz="3600" dirty="0" smtClean="0">
                <a:sym typeface="Arial"/>
              </a:rPr>
              <a:t> </a:t>
            </a:r>
            <a:r>
              <a:rPr lang="en-US" sz="3600" dirty="0">
                <a:sym typeface="Arial"/>
              </a:rPr>
              <a:t>T</a:t>
            </a:r>
            <a:r>
              <a:rPr lang="en-US" sz="3600" dirty="0" smtClean="0">
                <a:sym typeface="Arial"/>
              </a:rPr>
              <a:t>hree</a:t>
            </a:r>
            <a:r>
              <a:rPr lang="x-none" sz="3600" dirty="0">
                <a:sym typeface="Arial"/>
              </a:rPr>
              <a:t>:</a:t>
            </a:r>
            <a:r>
              <a:rPr lang="en-US" sz="3600" dirty="0">
                <a:sym typeface="Arial"/>
              </a:rPr>
              <a:t> </a:t>
            </a:r>
            <a:br>
              <a:rPr lang="en-US" sz="3600" dirty="0">
                <a:sym typeface="Arial"/>
              </a:rPr>
            </a:br>
            <a:r>
              <a:rPr lang="en-US" sz="3600" dirty="0" smtClean="0"/>
              <a:t>Pursuing Conceptual Understanding, Procedural Skill and Fluency, and Application—All With Equal Intensity </a:t>
            </a:r>
          </a:p>
          <a:p>
            <a:endParaRPr lang="en-US" dirty="0"/>
          </a:p>
        </p:txBody>
      </p:sp>
      <p:sp>
        <p:nvSpPr>
          <p:cNvPr id="5" name="Slide Number Placeholder 4"/>
          <p:cNvSpPr>
            <a:spLocks noGrp="1"/>
          </p:cNvSpPr>
          <p:nvPr>
            <p:ph type="sldNum" sz="quarter" idx="12"/>
          </p:nvPr>
        </p:nvSpPr>
        <p:spPr/>
        <p:txBody>
          <a:bodyPr/>
          <a:lstStyle/>
          <a:p>
            <a:fld id="{DE1A7B54-3846-1546-AF9B-6F7177DA06A0}" type="slidenum">
              <a:rPr lang="en-US" smtClean="0"/>
              <a:t>27</a:t>
            </a:fld>
            <a:endParaRPr lang="en-US"/>
          </a:p>
        </p:txBody>
      </p:sp>
    </p:spTree>
    <p:extLst>
      <p:ext uri="{BB962C8B-B14F-4D97-AF65-F5344CB8AC3E}">
        <p14:creationId xmlns:p14="http://schemas.microsoft.com/office/powerpoint/2010/main" val="10019695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98500"/>
            <a:ext cx="8991600" cy="762000"/>
          </a:xfrm>
        </p:spPr>
        <p:txBody>
          <a:bodyPr>
            <a:noAutofit/>
          </a:bodyPr>
          <a:lstStyle/>
          <a:p>
            <a:pPr>
              <a:lnSpc>
                <a:spcPct val="110000"/>
              </a:lnSpc>
            </a:pPr>
            <a:r>
              <a:rPr lang="en-US" spc="-90" dirty="0" smtClean="0"/>
              <a:t>Conceptual Understanding, </a:t>
            </a:r>
            <a:br>
              <a:rPr lang="en-US" spc="-90" dirty="0" smtClean="0"/>
            </a:br>
            <a:r>
              <a:rPr lang="en-US" spc="-90" dirty="0" smtClean="0"/>
              <a:t>Procedural Skill and Fluency, and Application </a:t>
            </a:r>
            <a:br>
              <a:rPr lang="en-US" spc="-90" dirty="0" smtClean="0"/>
            </a:br>
            <a:endParaRPr lang="en-US" sz="2400" i="1" spc="-90" dirty="0">
              <a:solidFill>
                <a:srgbClr val="17375E"/>
              </a:solidFill>
            </a:endParaRPr>
          </a:p>
        </p:txBody>
      </p:sp>
      <p:sp>
        <p:nvSpPr>
          <p:cNvPr id="3" name="Content Placeholder 2"/>
          <p:cNvSpPr>
            <a:spLocks noGrp="1"/>
          </p:cNvSpPr>
          <p:nvPr>
            <p:ph idx="1"/>
          </p:nvPr>
        </p:nvSpPr>
        <p:spPr>
          <a:xfrm>
            <a:off x="457200" y="1660572"/>
            <a:ext cx="8229600" cy="4550476"/>
          </a:xfrm>
        </p:spPr>
        <p:txBody>
          <a:bodyPr/>
          <a:lstStyle/>
          <a:p>
            <a:pPr marL="0" indent="0">
              <a:lnSpc>
                <a:spcPct val="110000"/>
              </a:lnSpc>
              <a:buNone/>
            </a:pPr>
            <a:r>
              <a:rPr lang="en-US" i="1" spc="-90" dirty="0" smtClean="0"/>
              <a:t>Relevance and Importance Based on the Research?</a:t>
            </a:r>
          </a:p>
          <a:p>
            <a:pPr marL="0" indent="0">
              <a:lnSpc>
                <a:spcPct val="110000"/>
              </a:lnSpc>
              <a:buNone/>
            </a:pPr>
            <a:endParaRPr lang="en-US" sz="900" i="1" spc="-90" dirty="0" smtClean="0">
              <a:solidFill>
                <a:srgbClr val="17375E"/>
              </a:solidFill>
            </a:endParaRPr>
          </a:p>
          <a:p>
            <a:pPr>
              <a:lnSpc>
                <a:spcPct val="110000"/>
              </a:lnSpc>
              <a:buFont typeface="Wingdings" charset="2"/>
              <a:buChar char="§"/>
            </a:pPr>
            <a:r>
              <a:rPr lang="en-US" dirty="0" smtClean="0">
                <a:solidFill>
                  <a:srgbClr val="000000"/>
                </a:solidFill>
              </a:rPr>
              <a:t>Students with solid conceptual understanding know more than “how to get the answer”; they can generalize and apply concepts from several perspectives. </a:t>
            </a:r>
          </a:p>
          <a:p>
            <a:pPr>
              <a:lnSpc>
                <a:spcPct val="110000"/>
              </a:lnSpc>
              <a:buFont typeface="Wingdings" charset="2"/>
              <a:buChar char="§"/>
            </a:pPr>
            <a:r>
              <a:rPr lang="en-US" dirty="0" smtClean="0">
                <a:solidFill>
                  <a:srgbClr val="000000"/>
                </a:solidFill>
              </a:rPr>
              <a:t>When students can perform calculations with speed and accuracy (fluency), they are able to access more complex concepts and procedures.</a:t>
            </a:r>
          </a:p>
          <a:p>
            <a:pPr>
              <a:lnSpc>
                <a:spcPct val="110000"/>
              </a:lnSpc>
              <a:buFont typeface="Wingdings" charset="2"/>
              <a:buChar char="§"/>
            </a:pPr>
            <a:r>
              <a:rPr lang="en-US" dirty="0" smtClean="0">
                <a:solidFill>
                  <a:srgbClr val="000000"/>
                </a:solidFill>
              </a:rPr>
              <a:t>When students have the ability to use math flexibly, they are then able to apply their knowledge to a wide variety of types of problems.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t>28</a:t>
            </a:fld>
            <a:endParaRPr lang="en-US"/>
          </a:p>
        </p:txBody>
      </p:sp>
    </p:spTree>
    <p:extLst>
      <p:ext uri="{BB962C8B-B14F-4D97-AF65-F5344CB8AC3E}">
        <p14:creationId xmlns:p14="http://schemas.microsoft.com/office/powerpoint/2010/main" val="5309137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50977"/>
            <a:ext cx="8229600" cy="1077218"/>
          </a:xfrm>
        </p:spPr>
        <p:txBody>
          <a:bodyPr/>
          <a:lstStyle/>
          <a:p>
            <a:r>
              <a:rPr lang="en-US" dirty="0" smtClean="0"/>
              <a:t>Standards for Mathematical </a:t>
            </a:r>
            <a:br>
              <a:rPr lang="en-US" dirty="0" smtClean="0"/>
            </a:br>
            <a:r>
              <a:rPr lang="en-US" dirty="0" smtClean="0"/>
              <a:t>Practice</a:t>
            </a:r>
            <a:endParaRPr lang="en-US" dirty="0"/>
          </a:p>
        </p:txBody>
      </p:sp>
      <p:sp>
        <p:nvSpPr>
          <p:cNvPr id="3" name="Content Placeholder 2"/>
          <p:cNvSpPr>
            <a:spLocks noGrp="1"/>
          </p:cNvSpPr>
          <p:nvPr>
            <p:ph idx="1"/>
          </p:nvPr>
        </p:nvSpPr>
        <p:spPr>
          <a:xfrm>
            <a:off x="586128" y="1530331"/>
            <a:ext cx="8100672" cy="4870469"/>
          </a:xfrm>
        </p:spPr>
        <p:txBody>
          <a:bodyPr>
            <a:normAutofit/>
          </a:bodyPr>
          <a:lstStyle/>
          <a:p>
            <a:pPr marL="804863" indent="-804863">
              <a:spcBef>
                <a:spcPts val="1200"/>
              </a:spcBef>
              <a:buNone/>
            </a:pPr>
            <a:r>
              <a:rPr lang="en-US" b="1" dirty="0" smtClean="0">
                <a:solidFill>
                  <a:schemeClr val="tx1"/>
                </a:solidFill>
              </a:rPr>
              <a:t>MP.1</a:t>
            </a:r>
            <a:r>
              <a:rPr lang="en-US" dirty="0" smtClean="0">
                <a:solidFill>
                  <a:schemeClr val="tx1"/>
                </a:solidFill>
              </a:rPr>
              <a:t>	</a:t>
            </a:r>
            <a:r>
              <a:rPr lang="en-US" spc="-80" dirty="0" smtClean="0">
                <a:solidFill>
                  <a:schemeClr val="tx1"/>
                </a:solidFill>
              </a:rPr>
              <a:t>Make sense of problems and persevere in solving them.</a:t>
            </a:r>
            <a:r>
              <a:rPr lang="en-US" dirty="0" smtClean="0">
                <a:solidFill>
                  <a:schemeClr val="tx1"/>
                </a:solidFill>
              </a:rPr>
              <a:t> </a:t>
            </a:r>
          </a:p>
          <a:p>
            <a:pPr marL="804863" indent="-804863">
              <a:spcBef>
                <a:spcPts val="1200"/>
              </a:spcBef>
              <a:buNone/>
            </a:pPr>
            <a:r>
              <a:rPr lang="en-US" b="1" dirty="0" smtClean="0">
                <a:solidFill>
                  <a:schemeClr val="tx1"/>
                </a:solidFill>
              </a:rPr>
              <a:t>MP.2</a:t>
            </a:r>
            <a:r>
              <a:rPr lang="en-US" dirty="0" smtClean="0">
                <a:solidFill>
                  <a:schemeClr val="tx1"/>
                </a:solidFill>
              </a:rPr>
              <a:t>	Reason abstractly and quantitatively.</a:t>
            </a:r>
          </a:p>
          <a:p>
            <a:pPr marL="804863" indent="-804863">
              <a:spcBef>
                <a:spcPts val="1200"/>
              </a:spcBef>
              <a:buNone/>
            </a:pPr>
            <a:r>
              <a:rPr lang="en-US" b="1" dirty="0" smtClean="0">
                <a:solidFill>
                  <a:schemeClr val="tx1"/>
                </a:solidFill>
              </a:rPr>
              <a:t>MP.3</a:t>
            </a:r>
            <a:r>
              <a:rPr lang="en-US" dirty="0" smtClean="0">
                <a:solidFill>
                  <a:schemeClr val="tx1"/>
                </a:solidFill>
              </a:rPr>
              <a:t>	Construct viable arguments and critique the reasoning of others.</a:t>
            </a:r>
          </a:p>
          <a:p>
            <a:pPr marL="804863" indent="-804863">
              <a:spcBef>
                <a:spcPts val="1200"/>
              </a:spcBef>
              <a:buNone/>
            </a:pPr>
            <a:r>
              <a:rPr lang="en-US" b="1" dirty="0" smtClean="0">
                <a:solidFill>
                  <a:schemeClr val="tx1"/>
                </a:solidFill>
              </a:rPr>
              <a:t>MP.4</a:t>
            </a:r>
            <a:r>
              <a:rPr lang="en-US" dirty="0" smtClean="0">
                <a:solidFill>
                  <a:schemeClr val="tx1"/>
                </a:solidFill>
              </a:rPr>
              <a:t>	Model with mathematics.</a:t>
            </a:r>
          </a:p>
          <a:p>
            <a:pPr marL="804863" indent="-804863">
              <a:spcBef>
                <a:spcPts val="1200"/>
              </a:spcBef>
              <a:buNone/>
            </a:pPr>
            <a:r>
              <a:rPr lang="en-US" b="1" dirty="0" smtClean="0">
                <a:solidFill>
                  <a:schemeClr val="tx1"/>
                </a:solidFill>
              </a:rPr>
              <a:t>MP.5</a:t>
            </a:r>
            <a:r>
              <a:rPr lang="en-US" dirty="0" smtClean="0">
                <a:solidFill>
                  <a:schemeClr val="tx1"/>
                </a:solidFill>
              </a:rPr>
              <a:t>	Use appropriate tools strategically.</a:t>
            </a:r>
          </a:p>
          <a:p>
            <a:pPr marL="804863" indent="-804863">
              <a:spcBef>
                <a:spcPts val="1200"/>
              </a:spcBef>
              <a:buNone/>
            </a:pPr>
            <a:r>
              <a:rPr lang="en-US" b="1" dirty="0" smtClean="0">
                <a:solidFill>
                  <a:schemeClr val="tx1"/>
                </a:solidFill>
              </a:rPr>
              <a:t>MP.6</a:t>
            </a:r>
            <a:r>
              <a:rPr lang="en-US" dirty="0" smtClean="0">
                <a:solidFill>
                  <a:schemeClr val="tx1"/>
                </a:solidFill>
              </a:rPr>
              <a:t>	Attend to precision.</a:t>
            </a:r>
          </a:p>
          <a:p>
            <a:pPr marL="804863" indent="-804863">
              <a:spcBef>
                <a:spcPts val="1200"/>
              </a:spcBef>
              <a:buNone/>
            </a:pPr>
            <a:r>
              <a:rPr lang="en-US" b="1" dirty="0" smtClean="0">
                <a:solidFill>
                  <a:schemeClr val="tx1"/>
                </a:solidFill>
              </a:rPr>
              <a:t>MP.7</a:t>
            </a:r>
            <a:r>
              <a:rPr lang="en-US" dirty="0" smtClean="0">
                <a:solidFill>
                  <a:schemeClr val="tx1"/>
                </a:solidFill>
              </a:rPr>
              <a:t>	Look for and make use of structure.</a:t>
            </a:r>
          </a:p>
          <a:p>
            <a:pPr marL="804863" indent="-804863">
              <a:spcBef>
                <a:spcPts val="1200"/>
              </a:spcBef>
              <a:buNone/>
            </a:pPr>
            <a:r>
              <a:rPr lang="en-US" b="1" dirty="0" smtClean="0">
                <a:solidFill>
                  <a:schemeClr val="tx1"/>
                </a:solidFill>
              </a:rPr>
              <a:t>MP.8</a:t>
            </a:r>
            <a:r>
              <a:rPr lang="en-US" dirty="0" smtClean="0">
                <a:solidFill>
                  <a:schemeClr val="tx1"/>
                </a:solidFill>
              </a:rPr>
              <a:t>	Look for and express regularity in repeated reasoning.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t>29</a:t>
            </a:fld>
            <a:endParaRPr lang="en-US"/>
          </a:p>
        </p:txBody>
      </p:sp>
    </p:spTree>
    <p:extLst>
      <p:ext uri="{BB962C8B-B14F-4D97-AF65-F5344CB8AC3E}">
        <p14:creationId xmlns:p14="http://schemas.microsoft.com/office/powerpoint/2010/main" val="3899237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508001"/>
            <a:ext cx="8229600" cy="762000"/>
          </a:xfrm>
        </p:spPr>
        <p:txBody>
          <a:bodyPr/>
          <a:lstStyle/>
          <a:p>
            <a:pPr>
              <a:defRPr/>
            </a:pPr>
            <a:r>
              <a:rPr lang="en-US" dirty="0" smtClean="0"/>
              <a:t>Day Two Agenda</a:t>
            </a:r>
            <a:endParaRPr lang="en-US" dirty="0"/>
          </a:p>
        </p:txBody>
      </p:sp>
      <p:sp>
        <p:nvSpPr>
          <p:cNvPr id="3" name="Content Placeholder 2"/>
          <p:cNvSpPr>
            <a:spLocks noGrp="1"/>
          </p:cNvSpPr>
          <p:nvPr>
            <p:ph idx="1"/>
          </p:nvPr>
        </p:nvSpPr>
        <p:spPr>
          <a:xfrm>
            <a:off x="602409" y="1511187"/>
            <a:ext cx="8043399" cy="4293483"/>
          </a:xfrm>
        </p:spPr>
        <p:txBody>
          <a:bodyPr/>
          <a:lstStyle/>
          <a:p>
            <a:pPr>
              <a:defRPr/>
            </a:pPr>
            <a:endParaRPr lang="en-US" sz="2000" dirty="0">
              <a:solidFill>
                <a:schemeClr val="tx1"/>
              </a:solidFill>
            </a:endParaRPr>
          </a:p>
          <a:p>
            <a:pPr marL="393700" lvl="1" indent="-342900">
              <a:lnSpc>
                <a:spcPct val="110000"/>
              </a:lnSpc>
              <a:buFont typeface="Wingdings" charset="2"/>
              <a:buChar char="§"/>
              <a:defRPr/>
            </a:pPr>
            <a:r>
              <a:rPr lang="en-US" dirty="0" smtClean="0">
                <a:solidFill>
                  <a:schemeClr val="tx1"/>
                </a:solidFill>
              </a:rPr>
              <a:t>Reflections on Yesterday’s Session</a:t>
            </a:r>
          </a:p>
          <a:p>
            <a:pPr marL="393700" lvl="1" indent="-342900">
              <a:lnSpc>
                <a:spcPct val="110000"/>
              </a:lnSpc>
              <a:buFont typeface="Wingdings" charset="2"/>
              <a:buChar char="§"/>
              <a:defRPr/>
            </a:pPr>
            <a:r>
              <a:rPr lang="en-US" dirty="0" smtClean="0">
                <a:solidFill>
                  <a:schemeClr val="tx1"/>
                </a:solidFill>
              </a:rPr>
              <a:t>Concurrent Sessions, continued</a:t>
            </a:r>
          </a:p>
          <a:p>
            <a:pPr marL="393700" lvl="1" indent="-342900">
              <a:lnSpc>
                <a:spcPct val="110000"/>
              </a:lnSpc>
              <a:buFont typeface="Wingdings" charset="2"/>
              <a:buChar char="§"/>
              <a:defRPr/>
            </a:pPr>
            <a:r>
              <a:rPr lang="en-US" dirty="0" smtClean="0">
                <a:solidFill>
                  <a:schemeClr val="tx1"/>
                </a:solidFill>
              </a:rPr>
              <a:t>Individualized Coaching Sessions</a:t>
            </a:r>
          </a:p>
          <a:p>
            <a:pPr marL="393700" lvl="1" indent="-342900">
              <a:lnSpc>
                <a:spcPct val="110000"/>
              </a:lnSpc>
              <a:buFont typeface="Wingdings" charset="2"/>
              <a:buChar char="§"/>
              <a:defRPr/>
            </a:pPr>
            <a:r>
              <a:rPr lang="en-US" dirty="0" smtClean="0">
                <a:solidFill>
                  <a:schemeClr val="tx1"/>
                </a:solidFill>
              </a:rPr>
              <a:t>Lunch With Coaches</a:t>
            </a:r>
          </a:p>
          <a:p>
            <a:pPr marL="393700" lvl="1" indent="-342900">
              <a:lnSpc>
                <a:spcPct val="110000"/>
              </a:lnSpc>
              <a:buFont typeface="Wingdings" charset="2"/>
              <a:buChar char="§"/>
              <a:defRPr/>
            </a:pPr>
            <a:r>
              <a:rPr lang="en-US" dirty="0" smtClean="0">
                <a:solidFill>
                  <a:schemeClr val="tx1"/>
                </a:solidFill>
              </a:rPr>
              <a:t>Highlights of Upcoming Advanced Implementation Support</a:t>
            </a:r>
          </a:p>
          <a:p>
            <a:pPr marL="393700" lvl="1" indent="-342900">
              <a:lnSpc>
                <a:spcPct val="110000"/>
              </a:lnSpc>
              <a:buFont typeface="Wingdings" charset="2"/>
              <a:buChar char="§"/>
              <a:defRPr/>
            </a:pPr>
            <a:r>
              <a:rPr lang="en-US" dirty="0" smtClean="0">
                <a:solidFill>
                  <a:schemeClr val="tx1"/>
                </a:solidFill>
              </a:rPr>
              <a:t>Cross-Team Reflections &amp; Question-and-Answer Session</a:t>
            </a:r>
          </a:p>
          <a:p>
            <a:pPr marL="393700" lvl="1" indent="-342900">
              <a:lnSpc>
                <a:spcPct val="110000"/>
              </a:lnSpc>
              <a:buFont typeface="Wingdings" charset="2"/>
              <a:buChar char="§"/>
              <a:defRPr/>
            </a:pPr>
            <a:r>
              <a:rPr lang="en-US" dirty="0" smtClean="0">
                <a:solidFill>
                  <a:srgbClr val="000000"/>
                </a:solidFill>
              </a:rPr>
              <a:t>Wrap-Up &amp; Meeting Evaluation</a:t>
            </a:r>
            <a:endParaRPr lang="en-US" dirty="0">
              <a:solidFill>
                <a:srgbClr val="000000"/>
              </a:solidFill>
            </a:endParaRPr>
          </a:p>
          <a:p>
            <a:pPr marL="50800" lvl="1" indent="0">
              <a:buNone/>
              <a:defRPr/>
            </a:pPr>
            <a:endParaRPr lang="en-US" dirty="0">
              <a:solidFill>
                <a:schemeClr val="tx1"/>
              </a:solidFill>
            </a:endParaRPr>
          </a:p>
          <a:p>
            <a:pPr marL="457200" lvl="1" indent="0" algn="ctr">
              <a:buNone/>
              <a:defRPr/>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E1A7B54-3846-1546-AF9B-6F7177DA06A0}" type="slidenum">
              <a:rPr lang="en-US" smtClean="0"/>
              <a:t>3</a:t>
            </a:fld>
            <a:endParaRPr lang="en-US" dirty="0"/>
          </a:p>
        </p:txBody>
      </p:sp>
    </p:spTree>
    <p:extLst>
      <p:ext uri="{BB962C8B-B14F-4D97-AF65-F5344CB8AC3E}">
        <p14:creationId xmlns:p14="http://schemas.microsoft.com/office/powerpoint/2010/main" val="7254905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47335"/>
            <a:ext cx="8229600" cy="1569660"/>
          </a:xfrm>
        </p:spPr>
        <p:txBody>
          <a:bodyPr/>
          <a:lstStyle/>
          <a:p>
            <a:r>
              <a:rPr lang="en-US" dirty="0" smtClean="0"/>
              <a:t> Standards for Mathematical</a:t>
            </a:r>
            <a:br>
              <a:rPr lang="en-US" dirty="0" smtClean="0"/>
            </a:br>
            <a:r>
              <a:rPr lang="en-US" dirty="0" smtClean="0"/>
              <a:t> Practice</a:t>
            </a:r>
            <a:br>
              <a:rPr lang="en-US" dirty="0" smtClean="0"/>
            </a:br>
            <a:endParaRPr lang="en-US" dirty="0"/>
          </a:p>
        </p:txBody>
      </p:sp>
      <p:sp>
        <p:nvSpPr>
          <p:cNvPr id="3" name="Content Placeholder 2"/>
          <p:cNvSpPr>
            <a:spLocks noGrp="1"/>
          </p:cNvSpPr>
          <p:nvPr>
            <p:ph idx="1"/>
          </p:nvPr>
        </p:nvSpPr>
        <p:spPr>
          <a:xfrm>
            <a:off x="507999" y="1537463"/>
            <a:ext cx="7961583" cy="4598182"/>
          </a:xfrm>
        </p:spPr>
        <p:txBody>
          <a:bodyPr/>
          <a:lstStyle/>
          <a:p>
            <a:pPr marL="0" indent="0">
              <a:lnSpc>
                <a:spcPct val="120000"/>
              </a:lnSpc>
              <a:spcBef>
                <a:spcPts val="600"/>
              </a:spcBef>
              <a:buNone/>
            </a:pPr>
            <a:r>
              <a:rPr lang="en-US" i="1" spc="-90" dirty="0"/>
              <a:t>Relevance and Importance Based on the Research</a:t>
            </a:r>
            <a:r>
              <a:rPr lang="en-US" i="1" spc="-90" dirty="0" smtClean="0"/>
              <a:t>?</a:t>
            </a:r>
          </a:p>
          <a:p>
            <a:pPr marL="0" indent="0">
              <a:lnSpc>
                <a:spcPct val="120000"/>
              </a:lnSpc>
              <a:spcBef>
                <a:spcPts val="600"/>
              </a:spcBef>
              <a:buNone/>
            </a:pPr>
            <a:endParaRPr lang="en-US" sz="1200" dirty="0" smtClean="0">
              <a:solidFill>
                <a:srgbClr val="000000"/>
              </a:solidFill>
            </a:endParaRPr>
          </a:p>
          <a:p>
            <a:pPr>
              <a:lnSpc>
                <a:spcPct val="120000"/>
              </a:lnSpc>
              <a:spcBef>
                <a:spcPts val="600"/>
              </a:spcBef>
              <a:buFont typeface="Wingdings" charset="2"/>
              <a:buChar char="§"/>
            </a:pPr>
            <a:r>
              <a:rPr lang="en-US" dirty="0" smtClean="0">
                <a:solidFill>
                  <a:srgbClr val="000000"/>
                </a:solidFill>
              </a:rPr>
              <a:t>The </a:t>
            </a:r>
            <a:r>
              <a:rPr lang="en-US" dirty="0">
                <a:solidFill>
                  <a:srgbClr val="000000"/>
                </a:solidFill>
              </a:rPr>
              <a:t>Standards for Mathematical Practice describe varieties of expertise that students at all levels need to develop. </a:t>
            </a:r>
            <a:endParaRPr lang="en-US" dirty="0">
              <a:solidFill>
                <a:srgbClr val="000000"/>
              </a:solidFill>
              <a:sym typeface="Arial"/>
            </a:endParaRPr>
          </a:p>
          <a:p>
            <a:pPr>
              <a:lnSpc>
                <a:spcPct val="120000"/>
              </a:lnSpc>
              <a:spcBef>
                <a:spcPts val="600"/>
              </a:spcBef>
              <a:buFont typeface="Wingdings" charset="2"/>
              <a:buChar char="§"/>
            </a:pPr>
            <a:r>
              <a:rPr lang="en-US" dirty="0">
                <a:solidFill>
                  <a:srgbClr val="000000"/>
                </a:solidFill>
                <a:sym typeface="Arial"/>
              </a:rPr>
              <a:t>When concepts and skills are connected to the Practices, deeper understanding can occur, which allows student to extend them to new situations. </a:t>
            </a:r>
          </a:p>
          <a:p>
            <a:pPr>
              <a:lnSpc>
                <a:spcPct val="120000"/>
              </a:lnSpc>
              <a:spcBef>
                <a:spcPts val="600"/>
              </a:spcBef>
              <a:buFont typeface="Wingdings" charset="2"/>
              <a:buChar char="§"/>
            </a:pPr>
            <a:r>
              <a:rPr lang="en-US" dirty="0">
                <a:solidFill>
                  <a:srgbClr val="000000"/>
                </a:solidFill>
                <a:sym typeface="Arial"/>
              </a:rPr>
              <a:t>Emphasis on the Practices shifts the focus from just “how to get the answer” to also “learning how to learn.”</a:t>
            </a:r>
          </a:p>
        </p:txBody>
      </p:sp>
      <p:sp>
        <p:nvSpPr>
          <p:cNvPr id="5" name="Slide Number Placeholder 4"/>
          <p:cNvSpPr>
            <a:spLocks noGrp="1"/>
          </p:cNvSpPr>
          <p:nvPr>
            <p:ph type="sldNum" sz="quarter" idx="12"/>
          </p:nvPr>
        </p:nvSpPr>
        <p:spPr/>
        <p:txBody>
          <a:bodyPr/>
          <a:lstStyle/>
          <a:p>
            <a:fld id="{DE1A7B54-3846-1546-AF9B-6F7177DA06A0}" type="slidenum">
              <a:rPr lang="en-US" smtClean="0"/>
              <a:t>30</a:t>
            </a:fld>
            <a:endParaRPr lang="en-US"/>
          </a:p>
        </p:txBody>
      </p:sp>
    </p:spTree>
    <p:extLst>
      <p:ext uri="{BB962C8B-B14F-4D97-AF65-F5344CB8AC3E}">
        <p14:creationId xmlns:p14="http://schemas.microsoft.com/office/powerpoint/2010/main" val="25042013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19" y="495099"/>
            <a:ext cx="8245881" cy="1077218"/>
          </a:xfrm>
        </p:spPr>
        <p:txBody>
          <a:bodyPr/>
          <a:lstStyle/>
          <a:p>
            <a:r>
              <a:rPr lang="en-US" dirty="0" smtClean="0"/>
              <a:t>CCSS and CCR Standards </a:t>
            </a:r>
            <a:br>
              <a:rPr lang="en-US" dirty="0" smtClean="0"/>
            </a:br>
            <a:r>
              <a:rPr lang="en-US" dirty="0" smtClean="0"/>
              <a:t>in</a:t>
            </a:r>
            <a:r>
              <a:rPr lang="en-US" dirty="0"/>
              <a:t> </a:t>
            </a:r>
            <a:r>
              <a:rPr lang="en-US" dirty="0" smtClean="0"/>
              <a:t>Mathematics: How Do They Compare?</a:t>
            </a:r>
            <a:endParaRPr lang="en-US" dirty="0"/>
          </a:p>
        </p:txBody>
      </p:sp>
      <p:sp>
        <p:nvSpPr>
          <p:cNvPr id="3" name="Content Placeholder 2"/>
          <p:cNvSpPr>
            <a:spLocks noGrp="1"/>
          </p:cNvSpPr>
          <p:nvPr>
            <p:ph idx="1"/>
          </p:nvPr>
        </p:nvSpPr>
        <p:spPr>
          <a:xfrm>
            <a:off x="440919" y="2272770"/>
            <a:ext cx="8229600" cy="1719104"/>
          </a:xfrm>
        </p:spPr>
        <p:txBody>
          <a:bodyPr>
            <a:noAutofit/>
          </a:bodyPr>
          <a:lstStyle/>
          <a:p>
            <a:pPr>
              <a:lnSpc>
                <a:spcPct val="110000"/>
              </a:lnSpc>
              <a:spcBef>
                <a:spcPts val="1200"/>
              </a:spcBef>
              <a:buFont typeface="Wingdings" charset="2"/>
              <a:buChar char="§"/>
            </a:pPr>
            <a:r>
              <a:rPr lang="en-US" dirty="0" smtClean="0">
                <a:solidFill>
                  <a:srgbClr val="000000"/>
                </a:solidFill>
              </a:rPr>
              <a:t>Many fewer standards (only about 31% of CCSS), but wording of selected standards is identical.</a:t>
            </a:r>
          </a:p>
          <a:p>
            <a:pPr>
              <a:lnSpc>
                <a:spcPct val="110000"/>
              </a:lnSpc>
              <a:spcBef>
                <a:spcPts val="1200"/>
              </a:spcBef>
              <a:buFont typeface="Wingdings" charset="2"/>
              <a:buChar char="§"/>
            </a:pPr>
            <a:r>
              <a:rPr lang="en-US" dirty="0" smtClean="0">
                <a:solidFill>
                  <a:srgbClr val="000000"/>
                </a:solidFill>
              </a:rPr>
              <a:t>Drew </a:t>
            </a:r>
            <a:r>
              <a:rPr lang="en-US" dirty="0">
                <a:solidFill>
                  <a:srgbClr val="000000"/>
                </a:solidFill>
              </a:rPr>
              <a:t>most </a:t>
            </a:r>
            <a:r>
              <a:rPr lang="en-US" dirty="0" smtClean="0">
                <a:solidFill>
                  <a:srgbClr val="000000"/>
                </a:solidFill>
              </a:rPr>
              <a:t>CCR standards from </a:t>
            </a:r>
            <a:r>
              <a:rPr lang="en-US" dirty="0">
                <a:solidFill>
                  <a:srgbClr val="000000"/>
                </a:solidFill>
              </a:rPr>
              <a:t>the domains of algebra </a:t>
            </a:r>
            <a:r>
              <a:rPr lang="en-US" dirty="0" smtClean="0">
                <a:solidFill>
                  <a:srgbClr val="000000"/>
                </a:solidFill>
              </a:rPr>
              <a:t>and functions. </a:t>
            </a:r>
            <a:endParaRPr lang="en-US" dirty="0">
              <a:solidFill>
                <a:srgbClr val="000000"/>
              </a:solidFill>
            </a:endParaRPr>
          </a:p>
          <a:p>
            <a:pPr>
              <a:lnSpc>
                <a:spcPct val="110000"/>
              </a:lnSpc>
              <a:spcBef>
                <a:spcPts val="1800"/>
              </a:spcBef>
              <a:buFont typeface="Wingdings" charset="2"/>
              <a:buChar char="§"/>
            </a:pPr>
            <a:r>
              <a:rPr lang="en-US" dirty="0" smtClean="0">
                <a:solidFill>
                  <a:srgbClr val="000000"/>
                </a:solidFill>
              </a:rPr>
              <a:t>CCR standards do not include the 54 </a:t>
            </a:r>
            <a:r>
              <a:rPr lang="en-US" dirty="0">
                <a:solidFill>
                  <a:srgbClr val="000000"/>
                </a:solidFill>
              </a:rPr>
              <a:t>STEM standards </a:t>
            </a:r>
            <a:r>
              <a:rPr lang="en-US" dirty="0" smtClean="0">
                <a:solidFill>
                  <a:srgbClr val="000000"/>
                </a:solidFill>
              </a:rPr>
              <a:t>from the CCSS.</a:t>
            </a:r>
          </a:p>
        </p:txBody>
      </p:sp>
      <p:sp>
        <p:nvSpPr>
          <p:cNvPr id="5" name="Slide Number Placeholder 4"/>
          <p:cNvSpPr>
            <a:spLocks noGrp="1"/>
          </p:cNvSpPr>
          <p:nvPr>
            <p:ph type="sldNum" sz="quarter" idx="12"/>
          </p:nvPr>
        </p:nvSpPr>
        <p:spPr/>
        <p:txBody>
          <a:bodyPr/>
          <a:lstStyle/>
          <a:p>
            <a:fld id="{DE1A7B54-3846-1546-AF9B-6F7177DA06A0}" type="slidenum">
              <a:rPr lang="en-US" smtClean="0"/>
              <a:t>31</a:t>
            </a:fld>
            <a:endParaRPr lang="en-US"/>
          </a:p>
        </p:txBody>
      </p:sp>
    </p:spTree>
    <p:extLst>
      <p:ext uri="{BB962C8B-B14F-4D97-AF65-F5344CB8AC3E}">
        <p14:creationId xmlns:p14="http://schemas.microsoft.com/office/powerpoint/2010/main" val="33591591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458482"/>
            <a:ext cx="8229600" cy="1107048"/>
          </a:xfrm>
        </p:spPr>
        <p:txBody>
          <a:bodyPr/>
          <a:lstStyle/>
          <a:p>
            <a:r>
              <a:rPr lang="en-US" dirty="0" smtClean="0"/>
              <a:t>What the CCR Standards</a:t>
            </a:r>
            <a:br>
              <a:rPr lang="en-US" dirty="0" smtClean="0"/>
            </a:br>
            <a:r>
              <a:rPr lang="en-US" dirty="0" smtClean="0"/>
              <a:t> for Adult Education Are and Are Not!</a:t>
            </a:r>
            <a:endParaRPr lang="en-US" dirty="0"/>
          </a:p>
        </p:txBody>
      </p:sp>
      <p:sp>
        <p:nvSpPr>
          <p:cNvPr id="3" name="Content Placeholder 2"/>
          <p:cNvSpPr>
            <a:spLocks noGrp="1"/>
          </p:cNvSpPr>
          <p:nvPr>
            <p:ph idx="1"/>
          </p:nvPr>
        </p:nvSpPr>
        <p:spPr>
          <a:xfrm>
            <a:off x="533400" y="2006600"/>
            <a:ext cx="7924800" cy="4622799"/>
          </a:xfrm>
        </p:spPr>
        <p:txBody>
          <a:bodyPr>
            <a:normAutofit/>
          </a:bodyPr>
          <a:lstStyle/>
          <a:p>
            <a:pPr>
              <a:lnSpc>
                <a:spcPct val="110000"/>
              </a:lnSpc>
              <a:buFont typeface="Wingdings" charset="2"/>
              <a:buChar char="§"/>
            </a:pPr>
            <a:r>
              <a:rPr lang="en-US" dirty="0" smtClean="0">
                <a:solidFill>
                  <a:srgbClr val="000000"/>
                </a:solidFill>
              </a:rPr>
              <a:t>They a</a:t>
            </a:r>
            <a:r>
              <a:rPr lang="en-US" sz="2400" dirty="0" smtClean="0">
                <a:solidFill>
                  <a:srgbClr val="000000"/>
                </a:solidFill>
              </a:rPr>
              <a:t>re </a:t>
            </a:r>
            <a:r>
              <a:rPr lang="en-US" sz="2400" i="1" dirty="0" smtClean="0">
                <a:solidFill>
                  <a:srgbClr val="000000"/>
                </a:solidFill>
              </a:rPr>
              <a:t>not</a:t>
            </a:r>
            <a:r>
              <a:rPr lang="en-US" sz="2400" dirty="0" smtClean="0">
                <a:solidFill>
                  <a:srgbClr val="000000"/>
                </a:solidFill>
              </a:rPr>
              <a:t> an order </a:t>
            </a:r>
            <a:r>
              <a:rPr lang="en-US" sz="2400" dirty="0">
                <a:solidFill>
                  <a:srgbClr val="000000"/>
                </a:solidFill>
              </a:rPr>
              <a:t>in which </a:t>
            </a:r>
            <a:r>
              <a:rPr lang="en-US" sz="2400" dirty="0" smtClean="0">
                <a:solidFill>
                  <a:srgbClr val="000000"/>
                </a:solidFill>
              </a:rPr>
              <a:t>standards </a:t>
            </a:r>
            <a:r>
              <a:rPr lang="en-US" sz="2400" dirty="0">
                <a:solidFill>
                  <a:srgbClr val="000000"/>
                </a:solidFill>
              </a:rPr>
              <a:t>are to be </a:t>
            </a:r>
            <a:r>
              <a:rPr lang="en-US" sz="2400" dirty="0" smtClean="0">
                <a:solidFill>
                  <a:srgbClr val="000000"/>
                </a:solidFill>
              </a:rPr>
              <a:t>taught. </a:t>
            </a:r>
          </a:p>
          <a:p>
            <a:pPr>
              <a:lnSpc>
                <a:spcPct val="110000"/>
              </a:lnSpc>
              <a:buFont typeface="Wingdings" charset="2"/>
              <a:buChar char="§"/>
            </a:pPr>
            <a:r>
              <a:rPr lang="en-US" dirty="0" smtClean="0">
                <a:solidFill>
                  <a:srgbClr val="000000"/>
                </a:solidFill>
              </a:rPr>
              <a:t>They a</a:t>
            </a:r>
            <a:r>
              <a:rPr lang="en-US" sz="2400" dirty="0" smtClean="0">
                <a:solidFill>
                  <a:srgbClr val="000000"/>
                </a:solidFill>
              </a:rPr>
              <a:t>re </a:t>
            </a:r>
            <a:r>
              <a:rPr lang="en-US" sz="2400" i="1" dirty="0" smtClean="0">
                <a:solidFill>
                  <a:srgbClr val="000000"/>
                </a:solidFill>
              </a:rPr>
              <a:t>not</a:t>
            </a:r>
            <a:r>
              <a:rPr lang="en-US" sz="2400" dirty="0" smtClean="0">
                <a:solidFill>
                  <a:srgbClr val="000000"/>
                </a:solidFill>
              </a:rPr>
              <a:t> directions about how </a:t>
            </a:r>
            <a:r>
              <a:rPr lang="en-US" sz="2400" dirty="0">
                <a:solidFill>
                  <a:srgbClr val="000000"/>
                </a:solidFill>
              </a:rPr>
              <a:t>instructors should </a:t>
            </a:r>
            <a:r>
              <a:rPr lang="en-US" sz="2400" dirty="0" smtClean="0">
                <a:solidFill>
                  <a:srgbClr val="000000"/>
                </a:solidFill>
              </a:rPr>
              <a:t>teach.</a:t>
            </a:r>
          </a:p>
          <a:p>
            <a:pPr>
              <a:lnSpc>
                <a:spcPct val="110000"/>
              </a:lnSpc>
              <a:buFont typeface="Wingdings" charset="2"/>
              <a:buChar char="§"/>
            </a:pPr>
            <a:r>
              <a:rPr lang="en-US" dirty="0" smtClean="0">
                <a:solidFill>
                  <a:srgbClr val="000000"/>
                </a:solidFill>
              </a:rPr>
              <a:t>They are </a:t>
            </a:r>
            <a:r>
              <a:rPr lang="en-US" i="1" dirty="0" smtClean="0">
                <a:solidFill>
                  <a:srgbClr val="000000"/>
                </a:solidFill>
              </a:rPr>
              <a:t>not</a:t>
            </a:r>
            <a:r>
              <a:rPr lang="en-US" dirty="0" smtClean="0">
                <a:solidFill>
                  <a:srgbClr val="000000"/>
                </a:solidFill>
              </a:rPr>
              <a:t> a </a:t>
            </a:r>
            <a:r>
              <a:rPr lang="en-US" sz="2400" dirty="0" smtClean="0">
                <a:solidFill>
                  <a:srgbClr val="000000"/>
                </a:solidFill>
              </a:rPr>
              <a:t>full </a:t>
            </a:r>
            <a:r>
              <a:rPr lang="en-US" sz="2400" dirty="0">
                <a:solidFill>
                  <a:srgbClr val="000000"/>
                </a:solidFill>
              </a:rPr>
              <a:t>spectrum of support and </a:t>
            </a:r>
            <a:r>
              <a:rPr lang="en-US" sz="2400" dirty="0" smtClean="0">
                <a:solidFill>
                  <a:srgbClr val="000000"/>
                </a:solidFill>
              </a:rPr>
              <a:t>interventions for students.</a:t>
            </a:r>
          </a:p>
          <a:p>
            <a:pPr>
              <a:lnSpc>
                <a:spcPct val="110000"/>
              </a:lnSpc>
              <a:buFont typeface="Wingdings" charset="2"/>
              <a:buChar char="§"/>
            </a:pPr>
            <a:r>
              <a:rPr lang="en-US" dirty="0" smtClean="0">
                <a:solidFill>
                  <a:srgbClr val="000000"/>
                </a:solidFill>
              </a:rPr>
              <a:t>They are </a:t>
            </a:r>
            <a:r>
              <a:rPr lang="en-US" i="1" dirty="0" smtClean="0">
                <a:solidFill>
                  <a:srgbClr val="000000"/>
                </a:solidFill>
              </a:rPr>
              <a:t>not</a:t>
            </a:r>
            <a:r>
              <a:rPr lang="en-US" dirty="0" smtClean="0">
                <a:solidFill>
                  <a:srgbClr val="000000"/>
                </a:solidFill>
              </a:rPr>
              <a:t> </a:t>
            </a:r>
            <a:r>
              <a:rPr lang="en-US" sz="2400" dirty="0" smtClean="0">
                <a:solidFill>
                  <a:srgbClr val="000000"/>
                </a:solidFill>
              </a:rPr>
              <a:t>a curriculum</a:t>
            </a:r>
            <a:r>
              <a:rPr lang="en-US" sz="2400" dirty="0">
                <a:solidFill>
                  <a:srgbClr val="000000"/>
                </a:solidFill>
              </a:rPr>
              <a:t>, so states </a:t>
            </a:r>
            <a:r>
              <a:rPr lang="en-US" sz="2400" dirty="0" smtClean="0">
                <a:solidFill>
                  <a:srgbClr val="000000"/>
                </a:solidFill>
              </a:rPr>
              <a:t>and programs will </a:t>
            </a:r>
            <a:r>
              <a:rPr lang="en-US" sz="2400" dirty="0">
                <a:solidFill>
                  <a:srgbClr val="000000"/>
                </a:solidFill>
              </a:rPr>
              <a:t>need to complement them with high-quality </a:t>
            </a:r>
            <a:r>
              <a:rPr lang="en-US" sz="2400" dirty="0" smtClean="0">
                <a:solidFill>
                  <a:srgbClr val="000000"/>
                </a:solidFill>
              </a:rPr>
              <a:t>curricula.  </a:t>
            </a:r>
            <a:endParaRPr lang="en-US" dirty="0">
              <a:solidFill>
                <a:srgbClr val="000000"/>
              </a:solidFill>
            </a:endParaRPr>
          </a:p>
          <a:p>
            <a:pPr>
              <a:lnSpc>
                <a:spcPct val="110000"/>
              </a:lnSpc>
              <a:buFont typeface="Wingdings" charset="2"/>
              <a:buChar char="§"/>
            </a:pPr>
            <a:r>
              <a:rPr lang="en-US" dirty="0" smtClean="0">
                <a:solidFill>
                  <a:srgbClr val="000000"/>
                </a:solidFill>
              </a:rPr>
              <a:t>They a</a:t>
            </a:r>
            <a:r>
              <a:rPr lang="en-US" sz="2400" dirty="0" smtClean="0">
                <a:solidFill>
                  <a:srgbClr val="000000"/>
                </a:solidFill>
              </a:rPr>
              <a:t>re </a:t>
            </a:r>
            <a:r>
              <a:rPr lang="en-US" sz="2400" i="1" dirty="0" smtClean="0">
                <a:solidFill>
                  <a:srgbClr val="000000"/>
                </a:solidFill>
              </a:rPr>
              <a:t>not</a:t>
            </a:r>
            <a:r>
              <a:rPr lang="en-US" sz="2400" dirty="0" smtClean="0">
                <a:solidFill>
                  <a:srgbClr val="000000"/>
                </a:solidFill>
              </a:rPr>
              <a:t> a </a:t>
            </a:r>
            <a:r>
              <a:rPr lang="en-US" sz="2400" dirty="0">
                <a:solidFill>
                  <a:srgbClr val="000000"/>
                </a:solidFill>
              </a:rPr>
              <a:t>national or federal set of </a:t>
            </a:r>
            <a:r>
              <a:rPr lang="en-US" sz="2400" dirty="0" smtClean="0">
                <a:solidFill>
                  <a:srgbClr val="000000"/>
                </a:solidFill>
              </a:rPr>
              <a:t>mandates. </a:t>
            </a:r>
          </a:p>
        </p:txBody>
      </p:sp>
      <p:sp>
        <p:nvSpPr>
          <p:cNvPr id="4" name="Slide Number Placeholder 3"/>
          <p:cNvSpPr>
            <a:spLocks noGrp="1"/>
          </p:cNvSpPr>
          <p:nvPr>
            <p:ph type="sldNum" sz="quarter" idx="12"/>
          </p:nvPr>
        </p:nvSpPr>
        <p:spPr/>
        <p:txBody>
          <a:bodyPr/>
          <a:lstStyle/>
          <a:p>
            <a:fld id="{DE1A7B54-3846-1546-AF9B-6F7177DA06A0}" type="slidenum">
              <a:rPr lang="en-US" smtClean="0"/>
              <a:t>32</a:t>
            </a:fld>
            <a:endParaRPr lang="en-US"/>
          </a:p>
        </p:txBody>
      </p:sp>
    </p:spTree>
    <p:extLst>
      <p:ext uri="{BB962C8B-B14F-4D97-AF65-F5344CB8AC3E}">
        <p14:creationId xmlns:p14="http://schemas.microsoft.com/office/powerpoint/2010/main" val="30970913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719618"/>
            <a:ext cx="8229600" cy="584776"/>
          </a:xfrm>
        </p:spPr>
        <p:txBody>
          <a:bodyPr/>
          <a:lstStyle/>
          <a:p>
            <a:r>
              <a:rPr lang="en-US" dirty="0" smtClean="0"/>
              <a:t>They are…</a:t>
            </a:r>
            <a:endParaRPr lang="en-US" dirty="0"/>
          </a:p>
        </p:txBody>
      </p:sp>
      <p:sp>
        <p:nvSpPr>
          <p:cNvPr id="3" name="Content Placeholder 2"/>
          <p:cNvSpPr>
            <a:spLocks noGrp="1"/>
          </p:cNvSpPr>
          <p:nvPr>
            <p:ph idx="1"/>
          </p:nvPr>
        </p:nvSpPr>
        <p:spPr>
          <a:xfrm>
            <a:off x="533400" y="1725692"/>
            <a:ext cx="7924800" cy="4903707"/>
          </a:xfrm>
        </p:spPr>
        <p:txBody>
          <a:bodyPr>
            <a:normAutofit/>
          </a:bodyPr>
          <a:lstStyle/>
          <a:p>
            <a:pPr>
              <a:lnSpc>
                <a:spcPct val="110000"/>
              </a:lnSpc>
              <a:buFont typeface="Wingdings" charset="2"/>
              <a:buChar char="§"/>
            </a:pPr>
            <a:endParaRPr lang="en-US" i="1" dirty="0" smtClean="0">
              <a:solidFill>
                <a:srgbClr val="000000"/>
              </a:solidFill>
            </a:endParaRPr>
          </a:p>
          <a:p>
            <a:pPr marL="0" indent="0">
              <a:lnSpc>
                <a:spcPct val="110000"/>
              </a:lnSpc>
              <a:buNone/>
            </a:pPr>
            <a:r>
              <a:rPr lang="en-US" sz="2800" dirty="0" smtClean="0">
                <a:solidFill>
                  <a:srgbClr val="000000"/>
                </a:solidFill>
              </a:rPr>
              <a:t>A model </a:t>
            </a:r>
            <a:r>
              <a:rPr lang="en-US" sz="2800" dirty="0">
                <a:solidFill>
                  <a:srgbClr val="000000"/>
                </a:solidFill>
              </a:rPr>
              <a:t>set of evidence-based CCR standards for use by state and local adult education </a:t>
            </a:r>
            <a:r>
              <a:rPr lang="en-US" sz="2800" dirty="0" smtClean="0">
                <a:solidFill>
                  <a:srgbClr val="000000"/>
                </a:solidFill>
              </a:rPr>
              <a:t>programs</a:t>
            </a:r>
            <a:r>
              <a:rPr lang="en-US" sz="2800" dirty="0">
                <a:solidFill>
                  <a:srgbClr val="000000"/>
                </a:solidFill>
              </a:rPr>
              <a:t>!</a:t>
            </a:r>
          </a:p>
        </p:txBody>
      </p:sp>
      <p:sp>
        <p:nvSpPr>
          <p:cNvPr id="4" name="Slide Number Placeholder 3"/>
          <p:cNvSpPr>
            <a:spLocks noGrp="1"/>
          </p:cNvSpPr>
          <p:nvPr>
            <p:ph type="sldNum" sz="quarter" idx="12"/>
          </p:nvPr>
        </p:nvSpPr>
        <p:spPr/>
        <p:txBody>
          <a:bodyPr/>
          <a:lstStyle/>
          <a:p>
            <a:fld id="{DE1A7B54-3846-1546-AF9B-6F7177DA06A0}" type="slidenum">
              <a:rPr lang="en-US" smtClean="0"/>
              <a:t>33</a:t>
            </a:fld>
            <a:endParaRPr lang="en-US"/>
          </a:p>
        </p:txBody>
      </p:sp>
    </p:spTree>
    <p:extLst>
      <p:ext uri="{BB962C8B-B14F-4D97-AF65-F5344CB8AC3E}">
        <p14:creationId xmlns:p14="http://schemas.microsoft.com/office/powerpoint/2010/main" val="17643808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64277"/>
            <a:ext cx="8369300" cy="1077218"/>
          </a:xfrm>
        </p:spPr>
        <p:txBody>
          <a:bodyPr/>
          <a:lstStyle/>
          <a:p>
            <a:r>
              <a:rPr lang="en-US" dirty="0" smtClean="0"/>
              <a:t>So, How Are States Using </a:t>
            </a:r>
            <a:br>
              <a:rPr lang="en-US" dirty="0" smtClean="0"/>
            </a:br>
            <a:r>
              <a:rPr lang="en-US" dirty="0" smtClean="0"/>
              <a:t>the CCR Standards for Adult Education?</a:t>
            </a:r>
            <a:endParaRPr lang="en-US" dirty="0"/>
          </a:p>
        </p:txBody>
      </p:sp>
      <p:sp>
        <p:nvSpPr>
          <p:cNvPr id="3" name="Content Placeholder 2"/>
          <p:cNvSpPr>
            <a:spLocks noGrp="1"/>
          </p:cNvSpPr>
          <p:nvPr>
            <p:ph idx="1"/>
          </p:nvPr>
        </p:nvSpPr>
        <p:spPr>
          <a:xfrm>
            <a:off x="685800" y="1691851"/>
            <a:ext cx="7861896" cy="4518160"/>
          </a:xfrm>
        </p:spPr>
        <p:txBody>
          <a:bodyPr/>
          <a:lstStyle/>
          <a:p>
            <a:pPr marL="0" indent="0">
              <a:lnSpc>
                <a:spcPct val="110000"/>
              </a:lnSpc>
              <a:buNone/>
            </a:pPr>
            <a:r>
              <a:rPr lang="en-US" dirty="0" smtClean="0">
                <a:solidFill>
                  <a:schemeClr val="tx1"/>
                </a:solidFill>
              </a:rPr>
              <a:t>In a variety of ways! Some are…</a:t>
            </a:r>
          </a:p>
          <a:p>
            <a:pPr marL="287338" lvl="1">
              <a:lnSpc>
                <a:spcPct val="110000"/>
              </a:lnSpc>
              <a:buFont typeface="Wingdings" charset="2"/>
              <a:buChar char="§"/>
            </a:pPr>
            <a:r>
              <a:rPr lang="en-US" sz="2400" dirty="0" smtClean="0">
                <a:solidFill>
                  <a:schemeClr val="tx1"/>
                </a:solidFill>
              </a:rPr>
              <a:t>Adopting the CCR standards outright.</a:t>
            </a:r>
          </a:p>
          <a:p>
            <a:pPr marL="287338" lvl="1">
              <a:lnSpc>
                <a:spcPct val="110000"/>
              </a:lnSpc>
              <a:buFont typeface="Wingdings" charset="2"/>
              <a:buChar char="§"/>
            </a:pPr>
            <a:r>
              <a:rPr lang="en-US" sz="2400" dirty="0" smtClean="0">
                <a:solidFill>
                  <a:schemeClr val="tx1"/>
                </a:solidFill>
              </a:rPr>
              <a:t>Adopting the CCR standards and then adding in other content.</a:t>
            </a:r>
          </a:p>
          <a:p>
            <a:pPr marL="287338" lvl="1">
              <a:lnSpc>
                <a:spcPct val="110000"/>
              </a:lnSpc>
              <a:buFont typeface="Wingdings" charset="2"/>
              <a:buChar char="§"/>
            </a:pPr>
            <a:r>
              <a:rPr lang="en-US" sz="2400" dirty="0" smtClean="0">
                <a:solidFill>
                  <a:schemeClr val="tx1"/>
                </a:solidFill>
              </a:rPr>
              <a:t>Putting the CCR standards in their own words, but ensuring the key advances are represented.</a:t>
            </a:r>
          </a:p>
          <a:p>
            <a:pPr marL="287338" lvl="1">
              <a:lnSpc>
                <a:spcPct val="110000"/>
              </a:lnSpc>
              <a:buFont typeface="Wingdings" charset="2"/>
              <a:buChar char="§"/>
            </a:pPr>
            <a:r>
              <a:rPr lang="en-US" sz="2400" dirty="0">
                <a:solidFill>
                  <a:schemeClr val="tx1"/>
                </a:solidFill>
              </a:rPr>
              <a:t>S</a:t>
            </a:r>
            <a:r>
              <a:rPr lang="en-US" sz="2400" dirty="0" smtClean="0">
                <a:solidFill>
                  <a:schemeClr val="tx1"/>
                </a:solidFill>
              </a:rPr>
              <a:t>trengthening existing state standards to ensure the key advances are represented.</a:t>
            </a:r>
          </a:p>
          <a:p>
            <a:pPr marL="287338" lvl="1">
              <a:lnSpc>
                <a:spcPct val="110000"/>
              </a:lnSpc>
              <a:buFont typeface="Wingdings" charset="2"/>
              <a:buChar char="§"/>
            </a:pPr>
            <a:r>
              <a:rPr lang="en-US" sz="2400" dirty="0" smtClean="0">
                <a:solidFill>
                  <a:schemeClr val="tx1"/>
                </a:solidFill>
              </a:rPr>
              <a:t>Adopting the CCSS standards and using the CCR standards to “tag” as priorities the CCR content.</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t>34</a:t>
            </a:fld>
            <a:endParaRPr lang="en-US"/>
          </a:p>
        </p:txBody>
      </p:sp>
    </p:spTree>
    <p:extLst>
      <p:ext uri="{BB962C8B-B14F-4D97-AF65-F5344CB8AC3E}">
        <p14:creationId xmlns:p14="http://schemas.microsoft.com/office/powerpoint/2010/main" val="25750681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0300"/>
            <a:ext cx="8229600" cy="2387600"/>
          </a:xfrm>
        </p:spPr>
        <p:txBody>
          <a:bodyPr/>
          <a:lstStyle/>
          <a:p>
            <a:pPr marL="0" indent="0">
              <a:buNone/>
            </a:pPr>
            <a:endParaRPr lang="en-US" dirty="0" smtClean="0"/>
          </a:p>
          <a:p>
            <a:pPr marL="0" indent="0" algn="ctr">
              <a:buNone/>
            </a:pPr>
            <a:endParaRPr lang="en-US" sz="4000" dirty="0" smtClean="0"/>
          </a:p>
          <a:p>
            <a:pPr marL="0" indent="0" algn="ctr">
              <a:buNone/>
            </a:pPr>
            <a:r>
              <a:rPr lang="en-US" sz="4000" dirty="0" smtClean="0"/>
              <a:t>Questions &amp; Comments</a:t>
            </a:r>
            <a:endParaRPr lang="en-US" sz="4000" dirty="0"/>
          </a:p>
        </p:txBody>
      </p:sp>
      <p:sp>
        <p:nvSpPr>
          <p:cNvPr id="5" name="Slide Number Placeholder 4"/>
          <p:cNvSpPr>
            <a:spLocks noGrp="1"/>
          </p:cNvSpPr>
          <p:nvPr>
            <p:ph type="sldNum" sz="quarter" idx="12"/>
          </p:nvPr>
        </p:nvSpPr>
        <p:spPr/>
        <p:txBody>
          <a:bodyPr/>
          <a:lstStyle/>
          <a:p>
            <a:fld id="{DE1A7B54-3846-1546-AF9B-6F7177DA06A0}" type="slidenum">
              <a:rPr lang="en-US" smtClean="0"/>
              <a:t>35</a:t>
            </a:fld>
            <a:endParaRPr lang="en-US"/>
          </a:p>
        </p:txBody>
      </p:sp>
    </p:spTree>
    <p:extLst>
      <p:ext uri="{BB962C8B-B14F-4D97-AF65-F5344CB8AC3E}">
        <p14:creationId xmlns:p14="http://schemas.microsoft.com/office/powerpoint/2010/main" val="3718387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42"/>
            <a:ext cx="8229600" cy="3490186"/>
          </a:xfrm>
        </p:spPr>
        <p:txBody>
          <a:bodyPr/>
          <a:lstStyle/>
          <a:p>
            <a:pPr>
              <a:defRPr/>
            </a:pPr>
            <a:endParaRPr lang="en-US" dirty="0" smtClean="0"/>
          </a:p>
          <a:p>
            <a:pPr>
              <a:defRPr/>
            </a:pPr>
            <a:endParaRPr lang="en-US" dirty="0"/>
          </a:p>
          <a:p>
            <a:pPr>
              <a:defRPr/>
            </a:pPr>
            <a:endParaRPr lang="en-US" dirty="0" smtClean="0"/>
          </a:p>
          <a:p>
            <a:pPr marL="0" indent="0" algn="ctr">
              <a:buNone/>
              <a:defRPr/>
            </a:pPr>
            <a:r>
              <a:rPr lang="en-US" sz="3600" dirty="0">
                <a:cs typeface="Helvetica"/>
              </a:rPr>
              <a:t>College and Career Readiness (CCR) Standards and Their Implications for </a:t>
            </a:r>
            <a:br>
              <a:rPr lang="en-US" sz="3600" dirty="0">
                <a:cs typeface="Helvetica"/>
              </a:rPr>
            </a:br>
            <a:r>
              <a:rPr lang="en-US" sz="3600" dirty="0">
                <a:cs typeface="Helvetica"/>
              </a:rPr>
              <a:t>Adult Education</a:t>
            </a:r>
            <a:br>
              <a:rPr lang="en-US" sz="3600" dirty="0">
                <a:cs typeface="Helvetica"/>
              </a:rPr>
            </a:br>
            <a:endParaRPr lang="en-US" dirty="0"/>
          </a:p>
        </p:txBody>
      </p:sp>
      <p:sp>
        <p:nvSpPr>
          <p:cNvPr id="2" name="Slide Number Placeholder 1"/>
          <p:cNvSpPr>
            <a:spLocks noGrp="1"/>
          </p:cNvSpPr>
          <p:nvPr>
            <p:ph type="sldNum" sz="quarter" idx="12"/>
          </p:nvPr>
        </p:nvSpPr>
        <p:spPr/>
        <p:txBody>
          <a:bodyPr/>
          <a:lstStyle/>
          <a:p>
            <a:fld id="{DE1A7B54-3846-1546-AF9B-6F7177DA06A0}" type="slidenum">
              <a:rPr lang="en-US" smtClean="0">
                <a:solidFill>
                  <a:srgbClr val="FFFFFF"/>
                </a:solidFill>
              </a:rPr>
              <a:t>4</a:t>
            </a:fld>
            <a:endParaRPr lang="en-US" dirty="0">
              <a:solidFill>
                <a:srgbClr val="FFFFFF"/>
              </a:solidFill>
            </a:endParaRPr>
          </a:p>
        </p:txBody>
      </p:sp>
    </p:spTree>
    <p:extLst>
      <p:ext uri="{BB962C8B-B14F-4D97-AF65-F5344CB8AC3E}">
        <p14:creationId xmlns:p14="http://schemas.microsoft.com/office/powerpoint/2010/main" val="825400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27" y="340845"/>
            <a:ext cx="8361173" cy="1167499"/>
          </a:xfrm>
        </p:spPr>
        <p:txBody>
          <a:bodyPr/>
          <a:lstStyle/>
          <a:p>
            <a:pPr>
              <a:lnSpc>
                <a:spcPct val="110000"/>
              </a:lnSpc>
            </a:pPr>
            <a:r>
              <a:rPr lang="en-US" dirty="0" smtClean="0"/>
              <a:t>Process That Led to the </a:t>
            </a:r>
            <a:br>
              <a:rPr lang="en-US" dirty="0" smtClean="0"/>
            </a:br>
            <a:r>
              <a:rPr lang="en-US" dirty="0" smtClean="0"/>
              <a:t>CCR Standards for Adult Education</a:t>
            </a:r>
            <a:endParaRPr lang="en-US" dirty="0"/>
          </a:p>
        </p:txBody>
      </p:sp>
      <p:sp>
        <p:nvSpPr>
          <p:cNvPr id="3" name="Content Placeholder 2"/>
          <p:cNvSpPr>
            <a:spLocks noGrp="1"/>
          </p:cNvSpPr>
          <p:nvPr>
            <p:ph idx="1"/>
          </p:nvPr>
        </p:nvSpPr>
        <p:spPr>
          <a:xfrm>
            <a:off x="457200" y="1724072"/>
            <a:ext cx="8229600" cy="4740228"/>
          </a:xfrm>
        </p:spPr>
        <p:txBody>
          <a:bodyPr>
            <a:noAutofit/>
          </a:bodyPr>
          <a:lstStyle/>
          <a:p>
            <a:pPr marL="0" indent="0">
              <a:lnSpc>
                <a:spcPct val="120000"/>
              </a:lnSpc>
              <a:buNone/>
            </a:pPr>
            <a:r>
              <a:rPr lang="en-US" dirty="0" smtClean="0">
                <a:solidFill>
                  <a:srgbClr val="000000"/>
                </a:solidFill>
              </a:rPr>
              <a:t>OCTAE created a deliberative</a:t>
            </a:r>
            <a:r>
              <a:rPr lang="en-US" dirty="0">
                <a:solidFill>
                  <a:srgbClr val="000000"/>
                </a:solidFill>
              </a:rPr>
              <a:t>, </a:t>
            </a:r>
            <a:r>
              <a:rPr lang="en-US" dirty="0" smtClean="0">
                <a:solidFill>
                  <a:srgbClr val="000000"/>
                </a:solidFill>
              </a:rPr>
              <a:t>multilayered process:</a:t>
            </a:r>
          </a:p>
          <a:p>
            <a:pPr marL="512762">
              <a:lnSpc>
                <a:spcPct val="120000"/>
              </a:lnSpc>
              <a:buFont typeface="Wingdings" charset="2"/>
              <a:buChar char="§"/>
            </a:pPr>
            <a:r>
              <a:rPr lang="en-US" dirty="0" smtClean="0">
                <a:solidFill>
                  <a:srgbClr val="000000"/>
                </a:solidFill>
              </a:rPr>
              <a:t>Convened two review panels—one in math and one in English language arts/literacy (ELA/literacy)—with a wide cross-section of experience and expertise. </a:t>
            </a:r>
          </a:p>
          <a:p>
            <a:pPr marL="512762">
              <a:lnSpc>
                <a:spcPct val="120000"/>
              </a:lnSpc>
              <a:buFont typeface="Wingdings" charset="2"/>
              <a:buChar char="§"/>
            </a:pPr>
            <a:r>
              <a:rPr lang="en-US" dirty="0" smtClean="0">
                <a:solidFill>
                  <a:srgbClr val="000000"/>
                </a:solidFill>
              </a:rPr>
              <a:t>Common Core State Standards served as the basis of our discussions (CCSS).</a:t>
            </a:r>
          </a:p>
          <a:p>
            <a:pPr marL="512762">
              <a:lnSpc>
                <a:spcPct val="120000"/>
              </a:lnSpc>
              <a:buFont typeface="Wingdings" charset="2"/>
              <a:buChar char="§"/>
            </a:pPr>
            <a:r>
              <a:rPr lang="en-US" dirty="0" smtClean="0">
                <a:solidFill>
                  <a:srgbClr val="000000"/>
                </a:solidFill>
              </a:rPr>
              <a:t>Gathered feedback from colleagues around the nation and the lead CCSS writers.</a:t>
            </a:r>
          </a:p>
          <a:p>
            <a:pPr marL="512762">
              <a:lnSpc>
                <a:spcPct val="120000"/>
              </a:lnSpc>
              <a:buFont typeface="Wingdings" charset="2"/>
              <a:buChar char="§"/>
            </a:pPr>
            <a:r>
              <a:rPr lang="en-US" dirty="0">
                <a:solidFill>
                  <a:srgbClr val="000000"/>
                </a:solidFill>
              </a:rPr>
              <a:t>Established an evidence-based </a:t>
            </a:r>
            <a:r>
              <a:rPr lang="en-US" dirty="0" smtClean="0">
                <a:solidFill>
                  <a:srgbClr val="000000"/>
                </a:solidFill>
              </a:rPr>
              <a:t>process.</a:t>
            </a:r>
            <a:endParaRPr lang="en-US" dirty="0">
              <a:solidFill>
                <a:srgbClr val="000000"/>
              </a:solidFill>
            </a:endParaRPr>
          </a:p>
          <a:p>
            <a:pPr marL="457200" lvl="1" indent="-287338">
              <a:buNone/>
            </a:pPr>
            <a:endParaRPr lang="en-US" sz="2400" dirty="0" smtClean="0"/>
          </a:p>
        </p:txBody>
      </p:sp>
      <p:sp>
        <p:nvSpPr>
          <p:cNvPr id="5" name="Slide Number Placeholder 4"/>
          <p:cNvSpPr>
            <a:spLocks noGrp="1"/>
          </p:cNvSpPr>
          <p:nvPr>
            <p:ph type="sldNum" sz="quarter" idx="12"/>
          </p:nvPr>
        </p:nvSpPr>
        <p:spPr/>
        <p:txBody>
          <a:bodyPr/>
          <a:lstStyle/>
          <a:p>
            <a:fld id="{DE1A7B54-3846-1546-AF9B-6F7177DA06A0}" type="slidenum">
              <a:rPr lang="en-US" smtClean="0">
                <a:solidFill>
                  <a:srgbClr val="FFFFFF"/>
                </a:solidFill>
              </a:rPr>
              <a:t>5</a:t>
            </a:fld>
            <a:endParaRPr lang="en-US" dirty="0">
              <a:solidFill>
                <a:srgbClr val="FFFFFF"/>
              </a:solidFill>
            </a:endParaRPr>
          </a:p>
        </p:txBody>
      </p:sp>
    </p:spTree>
    <p:extLst>
      <p:ext uri="{BB962C8B-B14F-4D97-AF65-F5344CB8AC3E}">
        <p14:creationId xmlns:p14="http://schemas.microsoft.com/office/powerpoint/2010/main" val="1224655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07436"/>
            <a:ext cx="8229600" cy="1167499"/>
          </a:xfrm>
        </p:spPr>
        <p:txBody>
          <a:bodyPr/>
          <a:lstStyle/>
          <a:p>
            <a:pPr>
              <a:lnSpc>
                <a:spcPct val="110000"/>
              </a:lnSpc>
            </a:pPr>
            <a:r>
              <a:rPr lang="en-US" dirty="0" smtClean="0"/>
              <a:t>Three Questions Guided </a:t>
            </a:r>
            <a:br>
              <a:rPr lang="en-US" dirty="0" smtClean="0"/>
            </a:br>
            <a:r>
              <a:rPr lang="en-US" dirty="0" smtClean="0"/>
              <a:t>the Panels’ Review</a:t>
            </a:r>
            <a:endParaRPr lang="en-US" dirty="0"/>
          </a:p>
        </p:txBody>
      </p:sp>
      <p:sp>
        <p:nvSpPr>
          <p:cNvPr id="3" name="Content Placeholder 2"/>
          <p:cNvSpPr>
            <a:spLocks noGrp="1"/>
          </p:cNvSpPr>
          <p:nvPr>
            <p:ph idx="1"/>
          </p:nvPr>
        </p:nvSpPr>
        <p:spPr/>
        <p:txBody>
          <a:bodyPr>
            <a:noAutofit/>
          </a:bodyPr>
          <a:lstStyle/>
          <a:p>
            <a:pPr marL="457200" lvl="0" indent="-457200">
              <a:lnSpc>
                <a:spcPct val="110000"/>
              </a:lnSpc>
              <a:spcBef>
                <a:spcPts val="1800"/>
              </a:spcBef>
              <a:buFont typeface="+mj-lt"/>
              <a:buAutoNum type="arabicPeriod"/>
            </a:pPr>
            <a:r>
              <a:rPr lang="en-US" dirty="0" smtClean="0">
                <a:solidFill>
                  <a:srgbClr val="000000"/>
                </a:solidFill>
              </a:rPr>
              <a:t>Using evidence, what CCSS content in the area of ELA/literacy is </a:t>
            </a:r>
            <a:r>
              <a:rPr lang="en-US" i="1" dirty="0" smtClean="0">
                <a:solidFill>
                  <a:srgbClr val="000000"/>
                </a:solidFill>
              </a:rPr>
              <a:t>relevant</a:t>
            </a:r>
            <a:r>
              <a:rPr lang="en-US" dirty="0" smtClean="0">
                <a:solidFill>
                  <a:srgbClr val="000000"/>
                </a:solidFill>
              </a:rPr>
              <a:t> to preparing adult students for success in higher education and training programs?</a:t>
            </a:r>
          </a:p>
          <a:p>
            <a:pPr marL="457200" lvl="0" indent="-457200">
              <a:lnSpc>
                <a:spcPct val="110000"/>
              </a:lnSpc>
              <a:spcBef>
                <a:spcPts val="1800"/>
              </a:spcBef>
              <a:buFont typeface="+mj-lt"/>
              <a:buAutoNum type="arabicPeriod"/>
            </a:pPr>
            <a:r>
              <a:rPr lang="en-US" dirty="0" smtClean="0">
                <a:solidFill>
                  <a:srgbClr val="000000"/>
                </a:solidFill>
              </a:rPr>
              <a:t>Using evidence, what CCSS content in the area of mathematics is </a:t>
            </a:r>
            <a:r>
              <a:rPr lang="en-US" i="1" dirty="0" smtClean="0">
                <a:solidFill>
                  <a:srgbClr val="000000"/>
                </a:solidFill>
              </a:rPr>
              <a:t>relevant</a:t>
            </a:r>
            <a:r>
              <a:rPr lang="en-US" dirty="0" smtClean="0">
                <a:solidFill>
                  <a:srgbClr val="000000"/>
                </a:solidFill>
              </a:rPr>
              <a:t> to preparing adult students for success in higher education and training programs?</a:t>
            </a:r>
          </a:p>
          <a:p>
            <a:pPr marL="457200" lvl="0" indent="-457200">
              <a:lnSpc>
                <a:spcPct val="110000"/>
              </a:lnSpc>
              <a:spcBef>
                <a:spcPts val="1800"/>
              </a:spcBef>
              <a:buFont typeface="+mj-lt"/>
              <a:buAutoNum type="arabicPeriod"/>
            </a:pPr>
            <a:r>
              <a:rPr lang="en-US" dirty="0" smtClean="0">
                <a:solidFill>
                  <a:srgbClr val="000000"/>
                </a:solidFill>
              </a:rPr>
              <a:t>Using evidence, which standards in each content area are </a:t>
            </a:r>
            <a:r>
              <a:rPr lang="en-US" i="1" dirty="0" smtClean="0">
                <a:solidFill>
                  <a:srgbClr val="000000"/>
                </a:solidFill>
              </a:rPr>
              <a:t>most important </a:t>
            </a:r>
            <a:r>
              <a:rPr lang="en-US" dirty="0" smtClean="0">
                <a:solidFill>
                  <a:srgbClr val="000000"/>
                </a:solidFill>
              </a:rPr>
              <a:t>for adult students? </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DE1A7B54-3846-1546-AF9B-6F7177DA06A0}" type="slidenum">
              <a:rPr lang="en-US" smtClean="0">
                <a:solidFill>
                  <a:srgbClr val="FFFFFF"/>
                </a:solidFill>
              </a:rPr>
              <a:t>6</a:t>
            </a:fld>
            <a:endParaRPr lang="en-US" dirty="0">
              <a:solidFill>
                <a:srgbClr val="FFFFFF"/>
              </a:solidFill>
            </a:endParaRPr>
          </a:p>
        </p:txBody>
      </p:sp>
    </p:spTree>
    <p:extLst>
      <p:ext uri="{BB962C8B-B14F-4D97-AF65-F5344CB8AC3E}">
        <p14:creationId xmlns:p14="http://schemas.microsoft.com/office/powerpoint/2010/main" val="3962282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9956"/>
            <a:ext cx="8229600" cy="1167499"/>
          </a:xfrm>
        </p:spPr>
        <p:txBody>
          <a:bodyPr/>
          <a:lstStyle/>
          <a:p>
            <a:pPr>
              <a:lnSpc>
                <a:spcPct val="110000"/>
              </a:lnSpc>
            </a:pPr>
            <a:r>
              <a:rPr lang="en-US" dirty="0" smtClean="0"/>
              <a:t>CCR Standards Organized </a:t>
            </a:r>
            <a:br>
              <a:rPr lang="en-US" dirty="0" smtClean="0"/>
            </a:br>
            <a:r>
              <a:rPr lang="en-US" dirty="0" smtClean="0"/>
              <a:t>for Adult Education</a:t>
            </a:r>
            <a:endParaRPr lang="en-US" dirty="0"/>
          </a:p>
        </p:txBody>
      </p:sp>
      <p:sp>
        <p:nvSpPr>
          <p:cNvPr id="3" name="Content Placeholder 2"/>
          <p:cNvSpPr>
            <a:spLocks noGrp="1"/>
          </p:cNvSpPr>
          <p:nvPr>
            <p:ph idx="1"/>
          </p:nvPr>
        </p:nvSpPr>
        <p:spPr>
          <a:xfrm>
            <a:off x="457200" y="1811843"/>
            <a:ext cx="8229600" cy="4976747"/>
          </a:xfrm>
        </p:spPr>
        <p:txBody>
          <a:bodyPr/>
          <a:lstStyle/>
          <a:p>
            <a:pPr>
              <a:lnSpc>
                <a:spcPct val="110000"/>
              </a:lnSpc>
              <a:buFont typeface="Wingdings" charset="2"/>
              <a:buChar char="§"/>
            </a:pPr>
            <a:r>
              <a:rPr lang="en-US" dirty="0" smtClean="0">
                <a:solidFill>
                  <a:schemeClr val="tx1"/>
                </a:solidFill>
              </a:rPr>
              <a:t>Panelists bundled the selected standards into five grade-level groupings to more closely reflect adult education levels of learning: </a:t>
            </a:r>
          </a:p>
          <a:p>
            <a:pPr marL="1085850" lvl="1" indent="-342900">
              <a:lnSpc>
                <a:spcPct val="110000"/>
              </a:lnSpc>
              <a:buFont typeface="Arial"/>
              <a:buChar char="•"/>
            </a:pPr>
            <a:r>
              <a:rPr lang="en-US" sz="2400" dirty="0" smtClean="0">
                <a:solidFill>
                  <a:schemeClr val="tx1"/>
                </a:solidFill>
              </a:rPr>
              <a:t>ELA/Literacy - A (K–1), B (2–3), C (4–5), D (6–8), and E (9–12)</a:t>
            </a:r>
          </a:p>
          <a:p>
            <a:pPr marL="1085850" lvl="1" indent="-342900">
              <a:lnSpc>
                <a:spcPct val="110000"/>
              </a:lnSpc>
              <a:buFont typeface="Arial"/>
              <a:buChar char="•"/>
            </a:pPr>
            <a:r>
              <a:rPr lang="en-US" sz="2400" dirty="0" smtClean="0">
                <a:solidFill>
                  <a:schemeClr val="tx1"/>
                </a:solidFill>
              </a:rPr>
              <a:t>Math -</a:t>
            </a:r>
            <a:r>
              <a:rPr lang="en-US" sz="2400" dirty="0">
                <a:solidFill>
                  <a:schemeClr val="tx1"/>
                </a:solidFill>
              </a:rPr>
              <a:t> A (K–1), B (2–3), C (4</a:t>
            </a:r>
            <a:r>
              <a:rPr lang="en-US" sz="2400" dirty="0" smtClean="0">
                <a:solidFill>
                  <a:schemeClr val="tx1"/>
                </a:solidFill>
              </a:rPr>
              <a:t>–5 +6)</a:t>
            </a:r>
            <a:r>
              <a:rPr lang="en-US" sz="2400" dirty="0">
                <a:solidFill>
                  <a:schemeClr val="tx1"/>
                </a:solidFill>
              </a:rPr>
              <a:t>, D (</a:t>
            </a:r>
            <a:r>
              <a:rPr lang="en-US" sz="2400" dirty="0" smtClean="0">
                <a:solidFill>
                  <a:schemeClr val="tx1"/>
                </a:solidFill>
              </a:rPr>
              <a:t>6+ 7–</a:t>
            </a:r>
            <a:r>
              <a:rPr lang="en-US" sz="2400" dirty="0">
                <a:solidFill>
                  <a:schemeClr val="tx1"/>
                </a:solidFill>
              </a:rPr>
              <a:t>8), and E (9–12)</a:t>
            </a:r>
          </a:p>
          <a:p>
            <a:pPr>
              <a:lnSpc>
                <a:spcPct val="110000"/>
              </a:lnSpc>
              <a:spcBef>
                <a:spcPts val="1800"/>
              </a:spcBef>
              <a:buFont typeface="Wingdings" charset="2"/>
              <a:buChar char="§"/>
            </a:pPr>
            <a:r>
              <a:rPr lang="en-US" dirty="0" smtClean="0">
                <a:solidFill>
                  <a:schemeClr val="tx1"/>
                </a:solidFill>
              </a:rPr>
              <a:t>Standards were omitted </a:t>
            </a:r>
            <a:r>
              <a:rPr lang="en-US" dirty="0">
                <a:solidFill>
                  <a:schemeClr val="tx1"/>
                </a:solidFill>
              </a:rPr>
              <a:t>primarily </a:t>
            </a:r>
            <a:r>
              <a:rPr lang="en-US" dirty="0" smtClean="0">
                <a:solidFill>
                  <a:schemeClr val="tx1"/>
                </a:solidFill>
              </a:rPr>
              <a:t>when they </a:t>
            </a:r>
            <a:r>
              <a:rPr lang="en-US" dirty="0">
                <a:solidFill>
                  <a:schemeClr val="tx1"/>
                </a:solidFill>
              </a:rPr>
              <a:t>were too specific, redundant, subsumed by other standards, or handled sufficiently in an earlier level. </a:t>
            </a:r>
          </a:p>
          <a:p>
            <a:endParaRPr lang="en-US" dirty="0" smtClean="0"/>
          </a:p>
        </p:txBody>
      </p:sp>
      <p:sp>
        <p:nvSpPr>
          <p:cNvPr id="5" name="Slide Number Placeholder 4"/>
          <p:cNvSpPr>
            <a:spLocks noGrp="1"/>
          </p:cNvSpPr>
          <p:nvPr>
            <p:ph type="sldNum" sz="quarter" idx="12"/>
          </p:nvPr>
        </p:nvSpPr>
        <p:spPr/>
        <p:txBody>
          <a:bodyPr/>
          <a:lstStyle/>
          <a:p>
            <a:fld id="{DE1A7B54-3846-1546-AF9B-6F7177DA06A0}" type="slidenum">
              <a:rPr lang="en-US" smtClean="0">
                <a:solidFill>
                  <a:srgbClr val="FFFFFF"/>
                </a:solidFill>
              </a:rPr>
              <a:t>7</a:t>
            </a:fld>
            <a:endParaRPr lang="en-US" dirty="0">
              <a:solidFill>
                <a:srgbClr val="FFFFFF"/>
              </a:solidFill>
            </a:endParaRPr>
          </a:p>
        </p:txBody>
      </p:sp>
    </p:spTree>
    <p:extLst>
      <p:ext uri="{BB962C8B-B14F-4D97-AF65-F5344CB8AC3E}">
        <p14:creationId xmlns:p14="http://schemas.microsoft.com/office/powerpoint/2010/main" val="1165462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A7B54-3846-1546-AF9B-6F7177DA06A0}" type="slidenum">
              <a:rPr lang="en-US" smtClean="0"/>
              <a:t>8</a:t>
            </a:fld>
            <a:endParaRPr lang="en-US"/>
          </a:p>
        </p:txBody>
      </p:sp>
      <p:pic>
        <p:nvPicPr>
          <p:cNvPr id="5" name="Picture 4"/>
          <p:cNvPicPr>
            <a:picLocks noChangeAspect="1"/>
          </p:cNvPicPr>
          <p:nvPr/>
        </p:nvPicPr>
        <p:blipFill>
          <a:blip r:embed="rId2"/>
          <a:stretch>
            <a:fillRect/>
          </a:stretch>
        </p:blipFill>
        <p:spPr>
          <a:xfrm>
            <a:off x="2501900" y="838200"/>
            <a:ext cx="4076199" cy="5270500"/>
          </a:xfrm>
          <a:prstGeom prst="rect">
            <a:avLst/>
          </a:prstGeom>
        </p:spPr>
      </p:pic>
    </p:spTree>
    <p:extLst>
      <p:ext uri="{BB962C8B-B14F-4D97-AF65-F5344CB8AC3E}">
        <p14:creationId xmlns:p14="http://schemas.microsoft.com/office/powerpoint/2010/main" val="41731970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633"/>
            <a:ext cx="8229600" cy="323567"/>
          </a:xfrm>
        </p:spPr>
        <p:txBody>
          <a:bodyPr/>
          <a:lstStyle/>
          <a:p>
            <a:endParaRPr lang="en-US" dirty="0"/>
          </a:p>
        </p:txBody>
      </p:sp>
      <p:sp>
        <p:nvSpPr>
          <p:cNvPr id="3" name="Content Placeholder 2"/>
          <p:cNvSpPr>
            <a:spLocks noGrp="1"/>
          </p:cNvSpPr>
          <p:nvPr>
            <p:ph idx="1"/>
          </p:nvPr>
        </p:nvSpPr>
        <p:spPr>
          <a:xfrm>
            <a:off x="457200" y="1316542"/>
            <a:ext cx="8229600" cy="3342453"/>
          </a:xfrm>
        </p:spPr>
        <p:txBody>
          <a:bodyPr/>
          <a:lstStyle/>
          <a:p>
            <a:pPr marL="0" indent="0">
              <a:buNone/>
            </a:pPr>
            <a:endParaRPr lang="en-US" dirty="0" smtClean="0"/>
          </a:p>
          <a:p>
            <a:pPr marL="0" indent="0">
              <a:buNone/>
            </a:pPr>
            <a:endParaRPr lang="en-US" dirty="0"/>
          </a:p>
          <a:p>
            <a:pPr marL="0" indent="0" algn="ctr">
              <a:buNone/>
            </a:pPr>
            <a:endParaRPr lang="en-US" dirty="0"/>
          </a:p>
          <a:p>
            <a:pPr marL="0" indent="0">
              <a:buNone/>
            </a:pPr>
            <a:r>
              <a:rPr lang="en-US" sz="3600" dirty="0" smtClean="0"/>
              <a:t>CCR Standards for Adult Education </a:t>
            </a:r>
          </a:p>
          <a:p>
            <a:pPr marL="0" indent="0">
              <a:buNone/>
            </a:pPr>
            <a:r>
              <a:rPr lang="en-US" sz="3600" dirty="0"/>
              <a:t>i</a:t>
            </a:r>
            <a:r>
              <a:rPr lang="en-US" sz="3600" dirty="0" smtClean="0"/>
              <a:t>n ELA/Literacy</a:t>
            </a:r>
            <a:endParaRPr lang="en-US" sz="3600" dirty="0"/>
          </a:p>
          <a:p>
            <a:pPr marL="0" indent="0">
              <a:buNone/>
            </a:pPr>
            <a:endParaRPr lang="en-US" sz="3600" dirty="0" smtClean="0"/>
          </a:p>
        </p:txBody>
      </p:sp>
      <p:sp>
        <p:nvSpPr>
          <p:cNvPr id="4" name="Slide Number Placeholder 3"/>
          <p:cNvSpPr>
            <a:spLocks noGrp="1"/>
          </p:cNvSpPr>
          <p:nvPr>
            <p:ph type="sldNum" sz="quarter" idx="12"/>
          </p:nvPr>
        </p:nvSpPr>
        <p:spPr/>
        <p:txBody>
          <a:bodyPr/>
          <a:lstStyle/>
          <a:p>
            <a:fld id="{DE1A7B54-3846-1546-AF9B-6F7177DA06A0}" type="slidenum">
              <a:rPr lang="en-US" smtClean="0">
                <a:solidFill>
                  <a:srgbClr val="FFFFFF"/>
                </a:solidFill>
              </a:rPr>
              <a:t>9</a:t>
            </a:fld>
            <a:endParaRPr lang="en-US" dirty="0">
              <a:solidFill>
                <a:srgbClr val="FFFFFF"/>
              </a:solidFill>
            </a:endParaRPr>
          </a:p>
        </p:txBody>
      </p:sp>
    </p:spTree>
    <p:extLst>
      <p:ext uri="{BB962C8B-B14F-4D97-AF65-F5344CB8AC3E}">
        <p14:creationId xmlns:p14="http://schemas.microsoft.com/office/powerpoint/2010/main" val="959872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1433</TotalTime>
  <Words>1983</Words>
  <Application>Microsoft Macintosh PowerPoint</Application>
  <PresentationFormat>On-screen Show (4:3)</PresentationFormat>
  <Paragraphs>253</Paragraphs>
  <Slides>35</Slides>
  <Notes>16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Welcome!</vt:lpstr>
      <vt:lpstr>Day One Agenda</vt:lpstr>
      <vt:lpstr>Day Two Agenda</vt:lpstr>
      <vt:lpstr>PowerPoint Presentation</vt:lpstr>
      <vt:lpstr>Process That Led to the  CCR Standards for Adult Education</vt:lpstr>
      <vt:lpstr>Three Questions Guided  the Panels’ Review</vt:lpstr>
      <vt:lpstr>CCR Standards Organized  for Adult Education</vt:lpstr>
      <vt:lpstr>PowerPoint Presentation</vt:lpstr>
      <vt:lpstr>PowerPoint Presentation</vt:lpstr>
      <vt:lpstr>Key Advances Prompted by the  CCR Standards for Adult Education</vt:lpstr>
      <vt:lpstr>Key Advances Build Toward  CCR for All Students</vt:lpstr>
      <vt:lpstr>PowerPoint Presentation</vt:lpstr>
      <vt:lpstr>Google Trends for “Text  Complexity”</vt:lpstr>
      <vt:lpstr>Regular Practice With  Complex Text</vt:lpstr>
      <vt:lpstr>PowerPoint Presentation</vt:lpstr>
      <vt:lpstr> Reading, Writing, and  Speaking Grounded in Evidence From Text  </vt:lpstr>
      <vt:lpstr>PowerPoint Presentation</vt:lpstr>
      <vt:lpstr>Building Knowledge Through  Content-Rich Nonfiction  </vt:lpstr>
      <vt:lpstr>Three Advances in CCR  ELA/Literacy Boil Down to. . .</vt:lpstr>
      <vt:lpstr>CCSS and CCR Standards  in ELA/Literacy: How Do They Compare?</vt:lpstr>
      <vt:lpstr>PowerPoint Presentation</vt:lpstr>
      <vt:lpstr>Three Key Advances  Prompted by the CCR Standards</vt:lpstr>
      <vt:lpstr>PowerPoint Presentation</vt:lpstr>
      <vt:lpstr>Focus Strongly Where the  CCR Standards Focus  </vt:lpstr>
      <vt:lpstr>PowerPoint Presentation</vt:lpstr>
      <vt:lpstr>Designing Learning Around  Coherent Progressions Level to Level</vt:lpstr>
      <vt:lpstr>PowerPoint Presentation</vt:lpstr>
      <vt:lpstr>Conceptual Understanding,  Procedural Skill and Fluency, and Application  </vt:lpstr>
      <vt:lpstr>Standards for Mathematical  Practice</vt:lpstr>
      <vt:lpstr> Standards for Mathematical  Practice </vt:lpstr>
      <vt:lpstr>CCSS and CCR Standards  in Mathematics: How Do They Compare?</vt:lpstr>
      <vt:lpstr>What the CCR Standards  for Adult Education Are and Are Not!</vt:lpstr>
      <vt:lpstr>They are…</vt:lpstr>
      <vt:lpstr>So, How Are States Using  the CCR Standards for Adult Education?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McMackin</dc:creator>
  <cp:lastModifiedBy>Farren Liben</cp:lastModifiedBy>
  <cp:revision>133</cp:revision>
  <cp:lastPrinted>2014-02-26T19:47:38Z</cp:lastPrinted>
  <dcterms:created xsi:type="dcterms:W3CDTF">2014-01-13T21:55:36Z</dcterms:created>
  <dcterms:modified xsi:type="dcterms:W3CDTF">2014-03-25T16:50:14Z</dcterms:modified>
</cp:coreProperties>
</file>