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7" r:id="rId2"/>
    <p:sldId id="343" r:id="rId3"/>
    <p:sldId id="257" r:id="rId4"/>
    <p:sldId id="259" r:id="rId5"/>
    <p:sldId id="339" r:id="rId6"/>
    <p:sldId id="351" r:id="rId7"/>
    <p:sldId id="354" r:id="rId8"/>
    <p:sldId id="355" r:id="rId9"/>
    <p:sldId id="360" r:id="rId10"/>
    <p:sldId id="356" r:id="rId11"/>
    <p:sldId id="361" r:id="rId12"/>
    <p:sldId id="340" r:id="rId13"/>
    <p:sldId id="353" r:id="rId14"/>
    <p:sldId id="362" r:id="rId15"/>
    <p:sldId id="371" r:id="rId16"/>
    <p:sldId id="302" r:id="rId17"/>
    <p:sldId id="357" r:id="rId18"/>
    <p:sldId id="369" r:id="rId19"/>
    <p:sldId id="363" r:id="rId20"/>
    <p:sldId id="364" r:id="rId21"/>
    <p:sldId id="338" r:id="rId22"/>
    <p:sldId id="346" r:id="rId23"/>
    <p:sldId id="374" r:id="rId24"/>
    <p:sldId id="304" r:id="rId25"/>
    <p:sldId id="367" r:id="rId26"/>
    <p:sldId id="366" r:id="rId27"/>
    <p:sldId id="341" r:id="rId28"/>
    <p:sldId id="358" r:id="rId29"/>
    <p:sldId id="336" r:id="rId30"/>
    <p:sldId id="375" r:id="rId31"/>
    <p:sldId id="365" r:id="rId32"/>
    <p:sldId id="337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Pimentel" initials="" lastIdx="26" clrIdx="0"/>
  <p:cmAuthor id="1" name="Melanie Alkir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2A90C"/>
    <a:srgbClr val="000000"/>
    <a:srgbClr val="7F7F7F"/>
    <a:srgbClr val="2A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0" autoAdjust="0"/>
    <p:restoredTop sz="86184" autoAdjust="0"/>
  </p:normalViewPr>
  <p:slideViewPr>
    <p:cSldViewPr snapToGrid="0" snapToObjects="1">
      <p:cViewPr>
        <p:scale>
          <a:sx n="75" d="100"/>
          <a:sy n="75" d="100"/>
        </p:scale>
        <p:origin x="-419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82D6-28CD-6543-B9E6-C9A89CA14596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5490-9449-0C40-9682-9BDB4755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2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3BF6E-E664-554E-99AE-ADAA709EDC3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46C55-DBCE-BE40-B7B1-D03C52A6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27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one or at least really important to all three advances</a:t>
            </a:r>
            <a:r>
              <a:rPr lang="en-US" baseline="0" dirty="0" smtClean="0"/>
              <a:t> are the Mathematical Practices: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To Enrich Learning: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Connect the Standards for Mathematical Practice to content in both instruction and assessment.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6C55-DBCE-BE40-B7B1-D03C52A6C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(amount of time; quality of classroom activities, reasoning and explanation; student practice; rigor of expectations</a:t>
            </a:r>
            <a:r>
              <a:rPr lang="en-US" baseline="0" dirty="0" smtClean="0">
                <a:solidFill>
                  <a:srgbClr val="000000"/>
                </a:solidFill>
              </a:rPr>
              <a:t> mark the major work of the grade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6C55-DBCE-BE40-B7B1-D03C52A6C0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F2DF-7031-B44E-8FE4-BC3E362DF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F2DF-7031-B44E-8FE4-BC3E362DF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“Imagine” a lesson that targets the Level B standard.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6C55-DBCE-BE40-B7B1-D03C52A6C0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Look for ways in the lesson that a teacher might be able to observe the practice.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46C55-DBCE-BE40-B7B1-D03C52A6C0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BA271-1683-4120-A9CD-090C031B4A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“Equal</a:t>
            </a:r>
            <a:r>
              <a:rPr lang="en-US" baseline="0" dirty="0" smtClean="0"/>
              <a:t> intensity</a:t>
            </a:r>
            <a:r>
              <a:rPr lang="en-US" dirty="0" smtClean="0"/>
              <a:t>” indicates</a:t>
            </a:r>
            <a:r>
              <a:rPr lang="en-US" baseline="0" dirty="0" smtClean="0"/>
              <a:t> equality of </a:t>
            </a:r>
            <a:r>
              <a:rPr lang="en-US" dirty="0" smtClean="0"/>
              <a:t>time,</a:t>
            </a:r>
            <a:r>
              <a:rPr lang="en-US" baseline="0" dirty="0" smtClean="0"/>
              <a:t> emphasis, resources, quality of instruction, practice,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27FB7-F1C2-DA4C-9E85-74EAC16413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6956"/>
            <a:ext cx="7772400" cy="646331"/>
          </a:xfrm>
        </p:spPr>
        <p:txBody>
          <a:bodyPr>
            <a:spAutoFit/>
          </a:bodyPr>
          <a:lstStyle>
            <a:lvl1pPr algn="ctr">
              <a:defRPr sz="3600" normalizeH="0">
                <a:solidFill>
                  <a:srgbClr val="2A409A"/>
                </a:solidFill>
                <a:latin typeface="Helvetica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8588"/>
            <a:ext cx="6400800" cy="584776"/>
          </a:xfrm>
        </p:spPr>
        <p:txBody>
          <a:bodyPr>
            <a:spAutoFit/>
          </a:bodyPr>
          <a:lstStyle>
            <a:lvl1pPr marL="0" indent="0" algn="ctr">
              <a:buNone/>
              <a:defRPr sz="3200" b="0" i="0">
                <a:solidFill>
                  <a:srgbClr val="2A409A"/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5062538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2A409A"/>
                </a:solidFill>
              </a:defRPr>
            </a:lvl1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697538"/>
            <a:ext cx="6400800" cy="36933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sz="1800" dirty="0" smtClean="0"/>
              <a:t>Click to edit Department of Ed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4403"/>
            <a:ext cx="8229600" cy="318615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1687"/>
            <a:ext cx="2057400" cy="52307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1687"/>
            <a:ext cx="6019800" cy="523075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6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4318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4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41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54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746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122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441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89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1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5633"/>
            <a:ext cx="822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842"/>
            <a:ext cx="8229600" cy="20497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4636" y="6483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/>
              </a:defRPr>
            </a:lvl1pPr>
          </a:lstStyle>
          <a:p>
            <a:fld id="{DE1A7B54-3846-1546-AF9B-6F7177DA0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9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2A409A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A409A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2A409A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A409A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A409A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A409A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ivemathematics.org" TargetMode="External"/><Relationship Id="rId4" Type="http://schemas.openxmlformats.org/officeDocument/2006/relationships/hyperlink" Target="http://www.oercommons.org" TargetMode="External"/><Relationship Id="rId5" Type="http://schemas.openxmlformats.org/officeDocument/2006/relationships/hyperlink" Target="http://www.nctm.org/resources/" TargetMode="External"/><Relationship Id="rId6" Type="http://schemas.openxmlformats.org/officeDocument/2006/relationships/hyperlink" Target="https://www.mathedleadership.org/ccss/itp/index.html" TargetMode="External"/><Relationship Id="rId7" Type="http://schemas.openxmlformats.org/officeDocument/2006/relationships/hyperlink" Target="http://ime.math.arizona.edu/progressio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standards.org/Math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lkire@standardswor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9957"/>
            <a:ext cx="7772400" cy="1200329"/>
          </a:xfrm>
        </p:spPr>
        <p:txBody>
          <a:bodyPr/>
          <a:lstStyle/>
          <a:p>
            <a:r>
              <a:rPr lang="en-US" dirty="0"/>
              <a:t>Exploration of Key Instructional Advances in Mathematics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1" y="4362825"/>
            <a:ext cx="7910740" cy="1554272"/>
          </a:xfrm>
        </p:spPr>
        <p:txBody>
          <a:bodyPr/>
          <a:lstStyle/>
          <a:p>
            <a:r>
              <a:rPr lang="en-US" sz="2300" dirty="0" smtClean="0">
                <a:solidFill>
                  <a:srgbClr val="000000"/>
                </a:solidFill>
              </a:rPr>
              <a:t>Mimi </a:t>
            </a:r>
            <a:r>
              <a:rPr lang="en-US" sz="2300" dirty="0" err="1" smtClean="0">
                <a:solidFill>
                  <a:srgbClr val="000000"/>
                </a:solidFill>
              </a:rPr>
              <a:t>Alkire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of StandardsWork, Inc.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U.S. Department of Education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Office of Career, Technical, and Adult Education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Day One</a:t>
            </a:r>
          </a:p>
        </p:txBody>
      </p:sp>
    </p:spTree>
    <p:extLst>
      <p:ext uri="{BB962C8B-B14F-4D97-AF65-F5344CB8AC3E}">
        <p14:creationId xmlns:p14="http://schemas.microsoft.com/office/powerpoint/2010/main" val="158182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6941"/>
            <a:ext cx="8229600" cy="3120855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Level </a:t>
            </a:r>
            <a:r>
              <a:rPr lang="en-US" sz="2000" i="1" dirty="0">
                <a:solidFill>
                  <a:schemeClr val="tx1"/>
                </a:solidFill>
                <a:cs typeface="Helvetica"/>
              </a:rPr>
              <a:t>E</a:t>
            </a: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: 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Real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numbers—extending number system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to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include all real numbers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; expressions involving radicals and integer exponents; reasoning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with units and levels of precision;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linear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, quadratic,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exponential expressions, equations, and functions; linear inequalities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algebraic  and graphic models of functions; right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triangle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relationships; probability concepts; and 1- and 2-variable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data sets, including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frequency tables</a:t>
            </a:r>
            <a:endParaRPr lang="x-none" sz="2000" dirty="0">
              <a:solidFill>
                <a:schemeClr val="tx1"/>
              </a:solidFill>
              <a:cs typeface="Helvetica"/>
            </a:endParaRPr>
          </a:p>
          <a:p>
            <a:pPr marL="0" lvl="0" indent="0">
              <a:buNone/>
            </a:pPr>
            <a:endParaRPr lang="x-none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76940"/>
            <a:ext cx="8229600" cy="1195293"/>
          </a:xfrm>
        </p:spPr>
        <p:txBody>
          <a:bodyPr/>
          <a:lstStyle/>
          <a:p>
            <a:r>
              <a:rPr lang="en-US" dirty="0" smtClean="0"/>
              <a:t>Major Areas of Focus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287"/>
            <a:ext cx="8229600" cy="107721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Focusing on the </a:t>
            </a:r>
            <a:r>
              <a:rPr lang="en-US" dirty="0" smtClean="0"/>
              <a:t>Major </a:t>
            </a:r>
            <a:r>
              <a:rPr lang="en-US" dirty="0"/>
              <a:t>Work of Each Level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5765"/>
            <a:ext cx="8229600" cy="1557349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of Activity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5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742"/>
            <a:ext cx="8229600" cy="3083921"/>
          </a:xfrm>
        </p:spPr>
        <p:txBody>
          <a:bodyPr/>
          <a:lstStyle/>
          <a:p>
            <a:endParaRPr lang="en-US" sz="3600" b="1" dirty="0" smtClean="0">
              <a:sym typeface="Arial"/>
            </a:endParaRPr>
          </a:p>
          <a:p>
            <a:pPr marL="0" indent="0">
              <a:buNone/>
            </a:pPr>
            <a:r>
              <a:rPr lang="en-US" sz="3600" dirty="0" smtClean="0">
                <a:sym typeface="Arial"/>
              </a:rPr>
              <a:t>Mathematics Advance</a:t>
            </a:r>
            <a:r>
              <a:rPr lang="x-none" sz="3600" dirty="0" smtClean="0">
                <a:sym typeface="Arial"/>
              </a:rPr>
              <a:t> </a:t>
            </a:r>
            <a:r>
              <a:rPr lang="en-US" sz="3600" dirty="0">
                <a:sym typeface="Arial"/>
              </a:rPr>
              <a:t>T</a:t>
            </a:r>
            <a:r>
              <a:rPr lang="en-US" sz="3600" dirty="0" smtClean="0">
                <a:sym typeface="Arial"/>
              </a:rPr>
              <a:t>wo</a:t>
            </a:r>
            <a:r>
              <a:rPr lang="x-none" sz="3600" dirty="0">
                <a:sym typeface="Arial"/>
              </a:rPr>
              <a:t>:</a:t>
            </a:r>
            <a:r>
              <a:rPr lang="en-US" sz="3600" dirty="0">
                <a:sym typeface="Arial"/>
              </a:rPr>
              <a:t> </a:t>
            </a:r>
            <a:br>
              <a:rPr lang="en-US" sz="3600" dirty="0">
                <a:sym typeface="Arial"/>
              </a:rPr>
            </a:br>
            <a:r>
              <a:rPr lang="en-US" sz="3600" dirty="0" smtClean="0">
                <a:sym typeface="Arial"/>
              </a:rPr>
              <a:t>Design Learning </a:t>
            </a:r>
            <a:r>
              <a:rPr lang="en-US" sz="3600" dirty="0">
                <a:sym typeface="Arial"/>
              </a:rPr>
              <a:t>A</a:t>
            </a:r>
            <a:r>
              <a:rPr lang="en-US" sz="3600" dirty="0" smtClean="0">
                <a:sym typeface="Arial"/>
              </a:rPr>
              <a:t>round </a:t>
            </a:r>
            <a:r>
              <a:rPr lang="en-US" sz="3600" dirty="0">
                <a:sym typeface="Arial"/>
              </a:rPr>
              <a:t>C</a:t>
            </a:r>
            <a:r>
              <a:rPr lang="en-US" sz="3600" dirty="0" smtClean="0">
                <a:sym typeface="Arial"/>
              </a:rPr>
              <a:t>oherent Progressions Level </a:t>
            </a:r>
            <a:r>
              <a:rPr lang="en-US" sz="3600" dirty="0">
                <a:sym typeface="Arial"/>
              </a:rPr>
              <a:t>to </a:t>
            </a:r>
            <a:r>
              <a:rPr lang="en-US" sz="3600" dirty="0" smtClean="0">
                <a:sym typeface="Arial"/>
              </a:rPr>
              <a:t>Level</a:t>
            </a:r>
            <a:endParaRPr lang="x-none" sz="3600" dirty="0">
              <a:sym typeface="Arial"/>
            </a:endParaRPr>
          </a:p>
          <a:p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21239"/>
            <a:ext cx="8229600" cy="584776"/>
          </a:xfrm>
        </p:spPr>
        <p:txBody>
          <a:bodyPr/>
          <a:lstStyle/>
          <a:p>
            <a:r>
              <a:rPr lang="en-US" dirty="0" smtClean="0"/>
              <a:t>Implications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2" y="1774533"/>
            <a:ext cx="8051828" cy="46262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2376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Lessons should build new understanding on foundations based on previous lessons or levels so that content unfolds meaningfully.</a:t>
            </a:r>
          </a:p>
          <a:p>
            <a:pPr>
              <a:lnSpc>
                <a:spcPct val="120000"/>
              </a:lnSpc>
              <a:spcBef>
                <a:spcPts val="2376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Explicit connections between concepts should be made in lessons across the levels but also within each level.</a:t>
            </a:r>
          </a:p>
          <a:p>
            <a:pPr>
              <a:lnSpc>
                <a:spcPct val="120000"/>
              </a:lnSpc>
              <a:spcBef>
                <a:spcPts val="2376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Students and teachers should begin to expect knowledge and skills to build and grow: Each standard is not a new event, but rather an extension of previous learning.</a:t>
            </a:r>
          </a:p>
          <a:p>
            <a:pPr>
              <a:spcBef>
                <a:spcPts val="2376"/>
              </a:spcBef>
              <a:buFont typeface="Wingdings" charset="2"/>
              <a:buChar char="§"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2376"/>
              </a:spcBef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2376"/>
              </a:spcBef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882"/>
            <a:ext cx="8229600" cy="934748"/>
          </a:xfrm>
        </p:spPr>
        <p:txBody>
          <a:bodyPr/>
          <a:lstStyle/>
          <a:p>
            <a:r>
              <a:rPr lang="en-US" dirty="0">
                <a:sym typeface="Arial"/>
              </a:rPr>
              <a:t>Thinking Across Levels to Connect Learning</a:t>
            </a:r>
            <a:br>
              <a:rPr lang="en-US" dirty="0">
                <a:sym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412"/>
            <a:ext cx="8229600" cy="22344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of Activity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“Fluency, Expressions and Equations, and Applications”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882"/>
            <a:ext cx="8229600" cy="934748"/>
          </a:xfrm>
        </p:spPr>
        <p:txBody>
          <a:bodyPr/>
          <a:lstStyle/>
          <a:p>
            <a:r>
              <a:rPr lang="en-US" dirty="0">
                <a:sym typeface="Arial"/>
              </a:rPr>
              <a:t>Thinking Across Levels to Connect Learning</a:t>
            </a:r>
            <a:br>
              <a:rPr lang="en-US" dirty="0">
                <a:sym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412"/>
            <a:ext cx="8229600" cy="22344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of Activity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“Fluency, Expressions and Equations, and Applications”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2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22313" y="2576099"/>
            <a:ext cx="7772400" cy="1911292"/>
          </a:xfrm>
        </p:spPr>
        <p:txBody>
          <a:bodyPr/>
          <a:lstStyle/>
          <a:p>
            <a:pPr indent="6350">
              <a:lnSpc>
                <a:spcPct val="110000"/>
              </a:lnSpc>
              <a:spcBef>
                <a:spcPts val="3000"/>
              </a:spcBef>
            </a:pPr>
            <a:r>
              <a:rPr lang="en-US" sz="3600" b="0" cap="none" dirty="0" smtClean="0"/>
              <a:t>Connect the Standards for Mathematical </a:t>
            </a:r>
            <a:r>
              <a:rPr lang="en-US" sz="3600" b="0" cap="none" dirty="0"/>
              <a:t>P</a:t>
            </a:r>
            <a:r>
              <a:rPr lang="en-US" sz="3600" b="0" cap="none" dirty="0" smtClean="0"/>
              <a:t>ractice to content in both instruction and assessment.</a:t>
            </a:r>
            <a:endParaRPr lang="en-US" sz="3600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99697"/>
            <a:ext cx="8229600" cy="1077218"/>
          </a:xfrm>
        </p:spPr>
        <p:txBody>
          <a:bodyPr/>
          <a:lstStyle/>
          <a:p>
            <a:r>
              <a:rPr lang="en-US" dirty="0" smtClean="0"/>
              <a:t>Implications for Instruction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653"/>
            <a:ext cx="8229600" cy="4087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Standards for Mathematical Practice are meant to be applied across all levels.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Not all </a:t>
            </a:r>
            <a:r>
              <a:rPr lang="en-US" dirty="0">
                <a:solidFill>
                  <a:schemeClr val="tx1"/>
                </a:solidFill>
              </a:rPr>
              <a:t>Standards for Mathematical Practice are </a:t>
            </a:r>
            <a:r>
              <a:rPr lang="en-US" dirty="0" smtClean="0">
                <a:solidFill>
                  <a:schemeClr val="tx1"/>
                </a:solidFill>
              </a:rPr>
              <a:t>appropriate for every lesson—focus should only be on those practices that are central to the lesson.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ake sure there are opportunities to experience </a:t>
            </a:r>
            <a:r>
              <a:rPr lang="en-US" i="1" dirty="0" smtClean="0">
                <a:solidFill>
                  <a:schemeClr val="tx1"/>
                </a:solidFill>
              </a:rPr>
              <a:t>all</a:t>
            </a:r>
            <a:r>
              <a:rPr lang="en-US" dirty="0" smtClean="0">
                <a:solidFill>
                  <a:schemeClr val="tx1"/>
                </a:solidFill>
              </a:rPr>
              <a:t> of the </a:t>
            </a:r>
            <a:r>
              <a:rPr lang="en-US" dirty="0">
                <a:solidFill>
                  <a:schemeClr val="tx1"/>
                </a:solidFill>
              </a:rPr>
              <a:t>Standards for Mathematical Practice </a:t>
            </a:r>
            <a:r>
              <a:rPr lang="en-US" dirty="0" smtClean="0">
                <a:solidFill>
                  <a:schemeClr val="tx1"/>
                </a:solidFill>
              </a:rPr>
              <a:t>for students over the course of the unit or the level of study.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50977"/>
            <a:ext cx="8229600" cy="1077218"/>
          </a:xfrm>
        </p:spPr>
        <p:txBody>
          <a:bodyPr/>
          <a:lstStyle/>
          <a:p>
            <a:r>
              <a:rPr lang="en-US" dirty="0" smtClean="0"/>
              <a:t>Standards for Mathematical 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28" y="1530331"/>
            <a:ext cx="8100672" cy="4870469"/>
          </a:xfrm>
        </p:spPr>
        <p:txBody>
          <a:bodyPr>
            <a:normAutofit/>
          </a:bodyPr>
          <a:lstStyle/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MP.1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pc="-80" dirty="0" smtClean="0">
                <a:solidFill>
                  <a:schemeClr val="tx1"/>
                </a:solidFill>
              </a:rPr>
              <a:t>Make sense of problems and persevere in solving them.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MP.2</a:t>
            </a:r>
            <a:r>
              <a:rPr lang="en-US" dirty="0" smtClean="0">
                <a:solidFill>
                  <a:schemeClr val="tx1"/>
                </a:solidFill>
              </a:rPr>
              <a:t>	Reason abstractly and quantitatively.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MP.3</a:t>
            </a:r>
            <a:r>
              <a:rPr lang="en-US" dirty="0" smtClean="0">
                <a:solidFill>
                  <a:schemeClr val="tx1"/>
                </a:solidFill>
              </a:rPr>
              <a:t>	Construct viable arguments and critique the reasoning of others.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MP.4</a:t>
            </a:r>
            <a:r>
              <a:rPr lang="en-US" dirty="0" smtClean="0">
                <a:solidFill>
                  <a:schemeClr val="tx1"/>
                </a:solidFill>
              </a:rPr>
              <a:t>	Model with mathematics.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MP.5</a:t>
            </a:r>
            <a:r>
              <a:rPr lang="en-US" dirty="0" smtClean="0">
                <a:solidFill>
                  <a:schemeClr val="tx1"/>
                </a:solidFill>
              </a:rPr>
              <a:t>	Use appropriate tools strategically.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MP.6</a:t>
            </a:r>
            <a:r>
              <a:rPr lang="en-US" dirty="0" smtClean="0">
                <a:solidFill>
                  <a:schemeClr val="tx1"/>
                </a:solidFill>
              </a:rPr>
              <a:t>	Attend to precision.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MP.7</a:t>
            </a:r>
            <a:r>
              <a:rPr lang="en-US" dirty="0" smtClean="0">
                <a:solidFill>
                  <a:schemeClr val="tx1"/>
                </a:solidFill>
              </a:rPr>
              <a:t>	Look for and make use of structure.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MP.8</a:t>
            </a:r>
            <a:r>
              <a:rPr lang="en-US" dirty="0" smtClean="0">
                <a:solidFill>
                  <a:schemeClr val="tx1"/>
                </a:solidFill>
              </a:rPr>
              <a:t>	Look for and express regularity in repeated reasoning.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706"/>
            <a:ext cx="8229600" cy="1927411"/>
          </a:xfrm>
        </p:spPr>
        <p:txBody>
          <a:bodyPr/>
          <a:lstStyle/>
          <a:p>
            <a:r>
              <a:rPr lang="en-US" dirty="0">
                <a:sym typeface="Arial"/>
              </a:rPr>
              <a:t>Integrating the Standards for Mathematical Practices Into Lessons (Part 1)</a:t>
            </a:r>
            <a:r>
              <a:rPr lang="en-US" u="sng" dirty="0">
                <a:solidFill>
                  <a:srgbClr val="000000"/>
                </a:solidFill>
              </a:rPr>
              <a:t/>
            </a:r>
            <a:br>
              <a:rPr lang="en-US" u="sng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646"/>
            <a:ext cx="8229600" cy="2074414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for Activity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883"/>
            <a:ext cx="8229600" cy="781446"/>
          </a:xfrm>
        </p:spPr>
        <p:txBody>
          <a:bodyPr/>
          <a:lstStyle/>
          <a:p>
            <a:r>
              <a:rPr lang="en-US" dirty="0" smtClean="0"/>
              <a:t>Mathematics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42"/>
            <a:ext cx="8229600" cy="22344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Kaye </a:t>
            </a:r>
            <a:r>
              <a:rPr lang="en-US" dirty="0" err="1" smtClean="0">
                <a:solidFill>
                  <a:srgbClr val="000000"/>
                </a:solidFill>
              </a:rPr>
              <a:t>Forgione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Joanne </a:t>
            </a:r>
            <a:r>
              <a:rPr lang="en-US" dirty="0" err="1">
                <a:solidFill>
                  <a:srgbClr val="000000"/>
                </a:solidFill>
              </a:rPr>
              <a:t>Kantner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Henry </a:t>
            </a:r>
            <a:r>
              <a:rPr lang="en-US" dirty="0" err="1">
                <a:solidFill>
                  <a:srgbClr val="000000"/>
                </a:solidFill>
              </a:rPr>
              <a:t>Kranendonk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 smtClean="0">
                <a:solidFill>
                  <a:srgbClr val="000000"/>
                </a:solidFill>
              </a:rPr>
              <a:t>Chonda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Long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Fabio Milner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581"/>
            <a:ext cx="8229600" cy="1569660"/>
          </a:xfrm>
        </p:spPr>
        <p:txBody>
          <a:bodyPr/>
          <a:lstStyle/>
          <a:p>
            <a:r>
              <a:rPr lang="en-US" dirty="0">
                <a:sym typeface="Arial"/>
              </a:rPr>
              <a:t>Integrating the Standards for Mathematical Practices Into Lessons (Part </a:t>
            </a:r>
            <a:r>
              <a:rPr lang="en-US" dirty="0" smtClean="0">
                <a:sym typeface="Arial"/>
              </a:rPr>
              <a:t>2)</a:t>
            </a:r>
            <a:r>
              <a:rPr lang="en-US" u="sng" dirty="0">
                <a:solidFill>
                  <a:srgbClr val="000000"/>
                </a:solidFill>
              </a:rPr>
              <a:t/>
            </a:r>
            <a:br>
              <a:rPr lang="en-US" u="sng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646"/>
            <a:ext cx="8229600" cy="2074414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for Activity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26776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 and Comments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9957"/>
            <a:ext cx="7772400" cy="1200329"/>
          </a:xfrm>
        </p:spPr>
        <p:txBody>
          <a:bodyPr/>
          <a:lstStyle/>
          <a:p>
            <a:r>
              <a:rPr lang="en-US" dirty="0"/>
              <a:t>Exploration of Key Instructional Advances in Mathematics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1" y="4770075"/>
            <a:ext cx="7910740" cy="1554272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Mimi </a:t>
            </a:r>
            <a:r>
              <a:rPr lang="en-US" sz="2300" dirty="0" err="1" smtClean="0">
                <a:solidFill>
                  <a:schemeClr val="tx1"/>
                </a:solidFill>
              </a:rPr>
              <a:t>Alkire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of StandardsWork, Inc.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U.S. Department of Education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Office of Career, Technical, and Adult Education (OCTAE)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Day Two</a:t>
            </a:r>
          </a:p>
        </p:txBody>
      </p:sp>
    </p:spTree>
    <p:extLst>
      <p:ext uri="{BB962C8B-B14F-4D97-AF65-F5344CB8AC3E}">
        <p14:creationId xmlns:p14="http://schemas.microsoft.com/office/powerpoint/2010/main" val="128421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857"/>
            <a:ext cx="8229600" cy="584776"/>
          </a:xfrm>
        </p:spPr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475"/>
            <a:ext cx="8229600" cy="5558445"/>
          </a:xfrm>
        </p:spPr>
        <p:txBody>
          <a:bodyPr/>
          <a:lstStyle/>
          <a:p>
            <a:r>
              <a:rPr lang="en-US" dirty="0"/>
              <a:t>Common Core Standards Initiative:</a:t>
            </a:r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http://www.corestandards.org/Math/</a:t>
            </a:r>
            <a:endParaRPr lang="en-US" dirty="0"/>
          </a:p>
          <a:p>
            <a:r>
              <a:rPr lang="en-US" dirty="0" smtClean="0"/>
              <a:t>Illustrative Mathematics: </a:t>
            </a:r>
          </a:p>
          <a:p>
            <a:pPr marL="40005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www.illustrativemathematics.org</a:t>
            </a:r>
            <a:endParaRPr lang="en-US" dirty="0" smtClean="0"/>
          </a:p>
          <a:p>
            <a:r>
              <a:rPr lang="en-US" dirty="0" smtClean="0"/>
              <a:t>OER Commons:</a:t>
            </a:r>
          </a:p>
          <a:p>
            <a:pPr marL="400050" lvl="1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www.oercommons.org</a:t>
            </a:r>
            <a:endParaRPr lang="en-US" dirty="0" smtClean="0"/>
          </a:p>
          <a:p>
            <a:r>
              <a:rPr lang="en-US" dirty="0" smtClean="0"/>
              <a:t>NCTM</a:t>
            </a:r>
          </a:p>
          <a:p>
            <a:pPr marL="400050" lvl="1" indent="0">
              <a:buNone/>
            </a:pPr>
            <a:r>
              <a:rPr lang="en-US" dirty="0">
                <a:hlinkClick r:id="rId5"/>
              </a:rPr>
              <a:t>http://www.nctm.org/resources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r>
              <a:rPr lang="en-US" dirty="0" smtClean="0"/>
              <a:t>NCSM: Network-Communicate-Support-Communicate</a:t>
            </a:r>
          </a:p>
          <a:p>
            <a:pPr marL="400050" lvl="1" indent="0">
              <a:buNone/>
            </a:pPr>
            <a:r>
              <a:rPr lang="en-US" dirty="0">
                <a:hlinkClick r:id="rId6"/>
              </a:rPr>
              <a:t>https://www.mathedleadership.org/ccss/itp/</a:t>
            </a:r>
            <a:r>
              <a:rPr lang="en-US" dirty="0" smtClean="0">
                <a:hlinkClick r:id="rId6"/>
              </a:rPr>
              <a:t>index.html</a:t>
            </a:r>
            <a:endParaRPr lang="en-US" dirty="0" smtClean="0"/>
          </a:p>
          <a:p>
            <a:r>
              <a:rPr lang="en-US" dirty="0" smtClean="0"/>
              <a:t>The University of Arizona – Bill McCallum Progressions</a:t>
            </a:r>
          </a:p>
          <a:p>
            <a:pPr marL="400050" lvl="1" indent="0">
              <a:buNone/>
            </a:pPr>
            <a:r>
              <a:rPr lang="en-US" dirty="0">
                <a:hlinkClick r:id="rId7"/>
              </a:rPr>
              <a:t>http://ime.math.arizona.edu/progressions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22313" y="2576099"/>
            <a:ext cx="7772400" cy="1754327"/>
          </a:xfrm>
        </p:spPr>
        <p:txBody>
          <a:bodyPr/>
          <a:lstStyle/>
          <a:p>
            <a:r>
              <a:rPr lang="en-US" sz="3600" b="0" cap="none" dirty="0" smtClean="0">
                <a:sym typeface="Arial"/>
              </a:rPr>
              <a:t>What’s New in </a:t>
            </a:r>
            <a:br>
              <a:rPr lang="en-US" sz="3600" b="0" cap="none" dirty="0" smtClean="0">
                <a:sym typeface="Arial"/>
              </a:rPr>
            </a:br>
            <a:r>
              <a:rPr lang="en-US" sz="3600" b="0" cap="none" dirty="0" smtClean="0">
                <a:sym typeface="Arial"/>
              </a:rPr>
              <a:t>Mathematics Assessments?</a:t>
            </a:r>
            <a:r>
              <a:rPr lang="en-US" sz="3600" cap="none" dirty="0">
                <a:sym typeface="Arial"/>
              </a:rPr>
              <a:t>	</a:t>
            </a:r>
            <a:r>
              <a:rPr lang="en-US" sz="3600" cap="none" dirty="0" smtClean="0">
                <a:sym typeface="Arial"/>
              </a:rPr>
              <a:t/>
            </a:r>
            <a:br>
              <a:rPr lang="en-US" sz="3600" cap="none" dirty="0" smtClean="0">
                <a:sym typeface="Arial"/>
              </a:rPr>
            </a:br>
            <a:r>
              <a:rPr lang="en-US" sz="3600" cap="none" dirty="0" smtClean="0">
                <a:sym typeface="Arial"/>
              </a:rPr>
              <a:t>						</a:t>
            </a:r>
            <a:endParaRPr lang="x-none" sz="3600" b="0" cap="none" dirty="0">
              <a:solidFill>
                <a:srgbClr val="595959"/>
              </a:solidFill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1657" y="789767"/>
            <a:ext cx="8475143" cy="584776"/>
          </a:xfrm>
        </p:spPr>
        <p:txBody>
          <a:bodyPr/>
          <a:lstStyle/>
          <a:p>
            <a:r>
              <a:rPr lang="en-US" dirty="0" smtClean="0"/>
              <a:t>Key Advances in Assessments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91764"/>
            <a:ext cx="8229600" cy="153272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776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Emphasis is on the components of rigor: conceptual understanding, procedural fluency, and application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776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ocus is on the major work of the levels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46212"/>
            <a:ext cx="6197600" cy="1077218"/>
          </a:xfrm>
        </p:spPr>
        <p:txBody>
          <a:bodyPr/>
          <a:lstStyle/>
          <a:p>
            <a:r>
              <a:rPr lang="en-US" dirty="0" smtClean="0"/>
              <a:t>Special Role of Technology in </a:t>
            </a:r>
            <a:r>
              <a:rPr lang="en-US" smtClean="0"/>
              <a:t>Advancing Assessments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16818"/>
              </p:ext>
            </p:extLst>
          </p:nvPr>
        </p:nvGraphicFramePr>
        <p:xfrm>
          <a:off x="457200" y="2006602"/>
          <a:ext cx="8356600" cy="419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00"/>
                <a:gridCol w="5549900"/>
              </a:tblGrid>
              <a:tr h="4259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"/>
                          <a:cs typeface="Lucida Sans"/>
                        </a:rPr>
                        <a:t>From</a:t>
                      </a:r>
                      <a:endParaRPr lang="en-US" dirty="0">
                        <a:latin typeface="Lucida Sans"/>
                        <a:cs typeface="Lucida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Sans"/>
                          <a:cs typeface="Lucida Sans"/>
                        </a:rPr>
                        <a:t>To</a:t>
                      </a:r>
                      <a:endParaRPr lang="en-US" dirty="0">
                        <a:latin typeface="Lucida Sans"/>
                        <a:cs typeface="Lucida Sans"/>
                      </a:endParaRPr>
                    </a:p>
                  </a:txBody>
                  <a:tcPr/>
                </a:tc>
              </a:tr>
              <a:tr h="11111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Bubble sheets or selected</a:t>
                      </a:r>
                      <a:r>
                        <a:rPr lang="en-US" sz="2000" baseline="0" dirty="0" smtClean="0">
                          <a:latin typeface="Helvetica"/>
                          <a:cs typeface="Helvetica"/>
                        </a:rPr>
                        <a:t> response</a:t>
                      </a:r>
                      <a:endParaRPr lang="en-US" sz="2000" dirty="0" smtClean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Machine </a:t>
                      </a:r>
                      <a:r>
                        <a:rPr lang="en-US" sz="2000" dirty="0" err="1" smtClean="0">
                          <a:latin typeface="Helvetica"/>
                          <a:cs typeface="Helvetica"/>
                        </a:rPr>
                        <a:t>scorable</a:t>
                      </a:r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 multi-step</a:t>
                      </a:r>
                      <a:r>
                        <a:rPr lang="en-US" sz="2000" baseline="0" dirty="0" smtClean="0">
                          <a:latin typeface="Helvetica"/>
                          <a:cs typeface="Helvetica"/>
                        </a:rPr>
                        <a:t> tasks that ask for deep understanding of the concepts and are efficient to administer and score</a:t>
                      </a:r>
                      <a:endParaRPr lang="en-US" sz="20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7744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Paper and pencil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Helvetica"/>
                          <a:cs typeface="Helvetica"/>
                        </a:rPr>
                        <a:t>Transformative formats that allow for simulations,</a:t>
                      </a:r>
                      <a:r>
                        <a:rPr lang="en-US" sz="2000" baseline="0" dirty="0" smtClean="0">
                          <a:latin typeface="Helvetica"/>
                          <a:cs typeface="Helvetica"/>
                        </a:rPr>
                        <a:t> audio input, drawing tools, etc.</a:t>
                      </a:r>
                      <a:endParaRPr lang="en-US" sz="2000" dirty="0" smtClean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7744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Simple right-or-wrong responses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Capturing complex student responses through open ended questions and device</a:t>
                      </a:r>
                      <a:r>
                        <a:rPr lang="en-US" sz="2000" baseline="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 interface</a:t>
                      </a:r>
                      <a:endParaRPr lang="en-US" sz="2000" dirty="0" smtClean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anchor="ctr"/>
                </a:tc>
              </a:tr>
              <a:tr h="11111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Limited accessibility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Providing</a:t>
                      </a:r>
                      <a:r>
                        <a:rPr lang="en-US" sz="2000" baseline="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 i</a:t>
                      </a:r>
                      <a:r>
                        <a:rPr lang="en-US" sz="200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ncreased accessibility (e.g., zoom in or hover over a word</a:t>
                      </a:r>
                      <a:r>
                        <a:rPr lang="en-US" sz="2000" baseline="0" dirty="0" smtClean="0">
                          <a:effectLst/>
                          <a:latin typeface="Helvetica"/>
                          <a:ea typeface="Calibri"/>
                          <a:cs typeface="Helvetica"/>
                        </a:rPr>
                        <a:t> to hear it or see its definition)</a:t>
                      </a:r>
                      <a:endParaRPr lang="en-US" sz="2000" dirty="0" smtClean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8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42"/>
            <a:ext cx="8229600" cy="3416320"/>
          </a:xfrm>
        </p:spPr>
        <p:txBody>
          <a:bodyPr/>
          <a:lstStyle/>
          <a:p>
            <a:pPr marL="0" indent="0">
              <a:buNone/>
            </a:pPr>
            <a:endParaRPr lang="en-US" sz="3600" b="1" dirty="0" smtClean="0">
              <a:sym typeface="Arial"/>
            </a:endParaRPr>
          </a:p>
          <a:p>
            <a:pPr marL="0" indent="0">
              <a:buNone/>
            </a:pPr>
            <a:r>
              <a:rPr lang="en-US" sz="3600" dirty="0" smtClean="0">
                <a:sym typeface="Arial"/>
              </a:rPr>
              <a:t>Mathematics Advance</a:t>
            </a:r>
            <a:r>
              <a:rPr lang="x-none" sz="3600" dirty="0" smtClean="0">
                <a:sym typeface="Arial"/>
              </a:rPr>
              <a:t> </a:t>
            </a:r>
            <a:r>
              <a:rPr lang="en-US" sz="3600" dirty="0">
                <a:sym typeface="Arial"/>
              </a:rPr>
              <a:t>T</a:t>
            </a:r>
            <a:r>
              <a:rPr lang="en-US" sz="3600" dirty="0" smtClean="0">
                <a:sym typeface="Arial"/>
              </a:rPr>
              <a:t>hree</a:t>
            </a:r>
            <a:r>
              <a:rPr lang="x-none" sz="3600" dirty="0">
                <a:sym typeface="Arial"/>
              </a:rPr>
              <a:t>:</a:t>
            </a:r>
            <a:r>
              <a:rPr lang="en-US" sz="3600" dirty="0">
                <a:sym typeface="Arial"/>
              </a:rPr>
              <a:t> </a:t>
            </a:r>
            <a:br>
              <a:rPr lang="en-US" sz="3600" dirty="0">
                <a:sym typeface="Arial"/>
              </a:rPr>
            </a:br>
            <a:r>
              <a:rPr lang="en-US" sz="3600" dirty="0" smtClean="0"/>
              <a:t>Pursue Conceptual Understanding, Procedural Skill and Fluency, and Application—All With Equal Intensity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021"/>
            <a:ext cx="8229600" cy="537244"/>
          </a:xfrm>
        </p:spPr>
        <p:txBody>
          <a:bodyPr/>
          <a:lstStyle/>
          <a:p>
            <a:r>
              <a:rPr lang="en-US" dirty="0" smtClean="0"/>
              <a:t>Implications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219"/>
            <a:ext cx="8229600" cy="530709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7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Rigor in lessons relates to the depth </a:t>
            </a:r>
            <a:r>
              <a:rPr lang="en-US" dirty="0">
                <a:solidFill>
                  <a:srgbClr val="000000"/>
                </a:solidFill>
              </a:rPr>
              <a:t>at which the major work of each </a:t>
            </a:r>
            <a:r>
              <a:rPr lang="en-US" dirty="0" smtClean="0">
                <a:solidFill>
                  <a:srgbClr val="000000"/>
                </a:solidFill>
              </a:rPr>
              <a:t>level should be addressed:</a:t>
            </a:r>
          </a:p>
          <a:p>
            <a:pPr>
              <a:lnSpc>
                <a:spcPct val="120000"/>
              </a:lnSpc>
              <a:spcBef>
                <a:spcPts val="1776"/>
              </a:spcBef>
            </a:pP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onceptual </a:t>
            </a:r>
            <a:r>
              <a:rPr lang="en-US" sz="2200" dirty="0">
                <a:solidFill>
                  <a:srgbClr val="000000"/>
                </a:solidFill>
              </a:rPr>
              <a:t>U</a:t>
            </a:r>
            <a:r>
              <a:rPr lang="en-US" sz="2200" dirty="0" smtClean="0">
                <a:solidFill>
                  <a:srgbClr val="000000"/>
                </a:solidFill>
              </a:rPr>
              <a:t>nderstanding: Lessons should help </a:t>
            </a:r>
            <a:r>
              <a:rPr lang="en-US" sz="2200" dirty="0">
                <a:solidFill>
                  <a:srgbClr val="000000"/>
                </a:solidFill>
              </a:rPr>
              <a:t>students </a:t>
            </a:r>
            <a:r>
              <a:rPr lang="en-US" sz="2200" dirty="0" smtClean="0">
                <a:solidFill>
                  <a:srgbClr val="000000"/>
                </a:solidFill>
              </a:rPr>
              <a:t>deeply understand </a:t>
            </a:r>
            <a:r>
              <a:rPr lang="en-US" sz="2200" dirty="0">
                <a:solidFill>
                  <a:srgbClr val="000000"/>
                </a:solidFill>
              </a:rPr>
              <a:t>key </a:t>
            </a:r>
            <a:r>
              <a:rPr lang="en-US" sz="2200" dirty="0" smtClean="0">
                <a:solidFill>
                  <a:srgbClr val="000000"/>
                </a:solidFill>
              </a:rPr>
              <a:t>concepts and see math as more than a set of discrete procedures. </a:t>
            </a:r>
          </a:p>
          <a:p>
            <a:pPr>
              <a:lnSpc>
                <a:spcPct val="120000"/>
              </a:lnSpc>
              <a:spcBef>
                <a:spcPts val="1776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Fluency: Some class time and homework should be devoted to students’ practice with calculations and mathematical procedures so they gain speed and accuracy. </a:t>
            </a:r>
          </a:p>
          <a:p>
            <a:pPr>
              <a:lnSpc>
                <a:spcPct val="120000"/>
              </a:lnSpc>
              <a:spcBef>
                <a:spcPts val="1776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Application: Fluency practice is critical but not an end in itself; rather it is used to support problem solving and deeper mathematical thinking.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4" y="205243"/>
            <a:ext cx="9217746" cy="14233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pc="-90" dirty="0" smtClean="0"/>
              <a:t/>
            </a:r>
            <a:br>
              <a:rPr lang="en-US" spc="-90" dirty="0" smtClean="0"/>
            </a:br>
            <a:r>
              <a:rPr lang="en-US" spc="-90" dirty="0" smtClean="0"/>
              <a:t>Why Are the Three Components Necessary?</a:t>
            </a:r>
            <a:endParaRPr lang="en-US" sz="2400" spc="-90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942353"/>
            <a:ext cx="8229600" cy="445044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Knowing more than “how to get the answer” allows students to generalize knowledge to new situations and types of problems (conceptual understanding and application). </a:t>
            </a:r>
          </a:p>
          <a:p>
            <a:pPr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Being able to perform core calculations quickly and accurately allows students to extend to more complex mathematical thinking (fluency).</a:t>
            </a:r>
          </a:p>
          <a:p>
            <a:pPr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Engaging with “equal intensity” ensures that students will have all the tools they need to apply their knowledge to a wide variety of problems.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5397"/>
            <a:ext cx="8229600" cy="1077218"/>
          </a:xfrm>
        </p:spPr>
        <p:txBody>
          <a:bodyPr/>
          <a:lstStyle/>
          <a:p>
            <a:r>
              <a:rPr lang="en-US" dirty="0" smtClean="0"/>
              <a:t>Day One</a:t>
            </a:r>
            <a:br>
              <a:rPr lang="en-US" dirty="0" smtClean="0"/>
            </a:br>
            <a:r>
              <a:rPr lang="en-US" dirty="0" smtClean="0"/>
              <a:t>Mathematics Work Sessions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1"/>
            <a:ext cx="8937125" cy="5033380"/>
          </a:xfrm>
        </p:spPr>
        <p:txBody>
          <a:bodyPr/>
          <a:lstStyle/>
          <a:p>
            <a:pPr indent="-223838"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10:15 – 11:15 a.m.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dirty="0" smtClean="0">
                <a:solidFill>
                  <a:srgbClr val="000000"/>
                </a:solidFill>
              </a:rPr>
              <a:t>Focusing on the Major Work of Each Level</a:t>
            </a:r>
          </a:p>
          <a:p>
            <a:pPr indent="-223838"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11:15 a.m. – noon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Thinking Across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evels to Connect Learning</a:t>
            </a:r>
          </a:p>
          <a:p>
            <a:pPr marL="114300" indent="0">
              <a:buNone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Noon – 1:15 p.m.  </a:t>
            </a:r>
          </a:p>
          <a:p>
            <a:pPr marL="909638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Lunch</a:t>
            </a:r>
          </a:p>
          <a:p>
            <a:pPr marL="114300" indent="0">
              <a:buNone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571500" indent="-457200"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1:15 – 2:00 p.m.</a:t>
            </a:r>
          </a:p>
          <a:p>
            <a:pPr marL="11430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>
                <a:solidFill>
                  <a:srgbClr val="000000"/>
                </a:solidFill>
              </a:rPr>
              <a:t>Thinking Across Levels to Connect </a:t>
            </a:r>
            <a:r>
              <a:rPr lang="en-US" sz="2400" dirty="0" smtClean="0">
                <a:solidFill>
                  <a:srgbClr val="000000"/>
                </a:solidFill>
              </a:rPr>
              <a:t>Learning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(continued)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571500" indent="-457200">
              <a:buFont typeface="Wingdings" charset="2"/>
              <a:buChar char="§"/>
            </a:pPr>
            <a:r>
              <a:rPr lang="en-US" b="1" dirty="0" smtClean="0">
                <a:solidFill>
                  <a:srgbClr val="000000"/>
                </a:solidFill>
              </a:rPr>
              <a:t>2:00 – 3:45 p.m.</a:t>
            </a:r>
          </a:p>
          <a:p>
            <a:pPr marL="1028700" lvl="4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Integrating the Mathematical Practices Into Lessons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1010665"/>
            <a:ext cx="8229600" cy="1077218"/>
          </a:xfrm>
        </p:spPr>
        <p:txBody>
          <a:bodyPr/>
          <a:lstStyle/>
          <a:p>
            <a:r>
              <a:rPr lang="en-US" dirty="0" smtClean="0"/>
              <a:t>Example for Applying the Components of Rigor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36" y="2635973"/>
            <a:ext cx="8229600" cy="38472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Conceptual Understanding: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They need to </a:t>
            </a:r>
            <a:r>
              <a:rPr lang="en-US" dirty="0" smtClean="0">
                <a:solidFill>
                  <a:srgbClr val="000000"/>
                </a:solidFill>
              </a:rPr>
              <a:t>comprehend </a:t>
            </a:r>
            <a:r>
              <a:rPr lang="en-US" dirty="0">
                <a:solidFill>
                  <a:srgbClr val="000000"/>
                </a:solidFill>
              </a:rPr>
              <a:t>why 7 x 8 is 56.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Fluency: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Students need to simply know that 7 x 8 is 56.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</a:rPr>
              <a:t>Application: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They need to know the benefit of knowing that 7 x 8 is 56.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2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022"/>
            <a:ext cx="8229600" cy="584776"/>
          </a:xfrm>
        </p:spPr>
        <p:txBody>
          <a:bodyPr/>
          <a:lstStyle/>
          <a:p>
            <a:r>
              <a:rPr lang="en-US" dirty="0">
                <a:cs typeface="Helvetica"/>
              </a:rPr>
              <a:t>Engaging the Three Components of Rigor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646"/>
            <a:ext cx="8229600" cy="1557349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Purpose for Activity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Materials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Directions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31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0" y="5715000"/>
            <a:ext cx="2514600" cy="685800"/>
          </a:xfrm>
          <a:prstGeom prst="roundRect">
            <a:avLst/>
          </a:prstGeom>
          <a:solidFill>
            <a:srgbClr val="2A4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334"/>
            <a:ext cx="8229600" cy="193899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smtClean="0"/>
              <a:t>Questions and </a:t>
            </a:r>
            <a:r>
              <a:rPr lang="en-US" sz="4000" dirty="0" smtClean="0"/>
              <a:t>Comments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9957"/>
            <a:ext cx="7772400" cy="1200329"/>
          </a:xfrm>
        </p:spPr>
        <p:txBody>
          <a:bodyPr/>
          <a:lstStyle/>
          <a:p>
            <a:r>
              <a:rPr lang="en-US" dirty="0" smtClean="0"/>
              <a:t>College and Career Readiness Standards for Mathematics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88538" y="4799994"/>
            <a:ext cx="7440565" cy="132959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Mimi Alkire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malkire@standardswork.org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1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0684"/>
            <a:ext cx="8229600" cy="1077218"/>
          </a:xfrm>
        </p:spPr>
        <p:txBody>
          <a:bodyPr/>
          <a:lstStyle/>
          <a:p>
            <a:r>
              <a:rPr lang="en-US" dirty="0" smtClean="0"/>
              <a:t>Recap of the Three Key Advances Prompted by </a:t>
            </a:r>
            <a:r>
              <a:rPr lang="en-US" dirty="0"/>
              <a:t>the </a:t>
            </a:r>
            <a:r>
              <a:rPr lang="en-US" dirty="0" smtClean="0"/>
              <a:t>CCR Standards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25738"/>
            <a:ext cx="8229600" cy="28931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Focus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Focus strongly where the CCR standards focus.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Coherence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Design learning around coherent progressions level to level.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Rigor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Pursue conceptual understanding, procedural skill and fluency, and application—all with equal intensity.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42"/>
            <a:ext cx="8229600" cy="2862322"/>
          </a:xfrm>
        </p:spPr>
        <p:txBody>
          <a:bodyPr/>
          <a:lstStyle/>
          <a:p>
            <a:pPr marL="0" indent="0">
              <a:buNone/>
            </a:pPr>
            <a:endParaRPr lang="en-US" sz="3600" b="1" dirty="0">
              <a:sym typeface="Arial"/>
            </a:endParaRPr>
          </a:p>
          <a:p>
            <a:pPr marL="0" indent="0">
              <a:buNone/>
            </a:pPr>
            <a:r>
              <a:rPr lang="en-US" sz="3600" dirty="0" smtClean="0">
                <a:sym typeface="Arial"/>
              </a:rPr>
              <a:t>Mathematics Advance</a:t>
            </a:r>
            <a:r>
              <a:rPr lang="x-none" sz="3600" dirty="0" smtClean="0">
                <a:sym typeface="Arial"/>
              </a:rPr>
              <a:t> </a:t>
            </a:r>
            <a:r>
              <a:rPr lang="en-US" sz="3600" dirty="0">
                <a:sym typeface="Arial"/>
              </a:rPr>
              <a:t>O</a:t>
            </a:r>
            <a:r>
              <a:rPr lang="en-US" sz="3600" dirty="0" smtClean="0">
                <a:sym typeface="Arial"/>
              </a:rPr>
              <a:t>ne</a:t>
            </a:r>
            <a:r>
              <a:rPr lang="x-none" sz="3600" dirty="0">
                <a:sym typeface="Arial"/>
              </a:rPr>
              <a:t>:</a:t>
            </a:r>
            <a:r>
              <a:rPr lang="en-US" sz="3600" dirty="0">
                <a:sym typeface="Arial"/>
              </a:rPr>
              <a:t> </a:t>
            </a:r>
            <a:br>
              <a:rPr lang="en-US" sz="3600" dirty="0">
                <a:sym typeface="Arial"/>
              </a:rPr>
            </a:br>
            <a:r>
              <a:rPr lang="en-US" sz="3600" dirty="0" smtClean="0">
                <a:sym typeface="Arial"/>
              </a:rPr>
              <a:t>Focus Strongly </a:t>
            </a:r>
            <a:r>
              <a:rPr lang="en-US" sz="3600" dirty="0">
                <a:sym typeface="Arial"/>
              </a:rPr>
              <a:t>W</a:t>
            </a:r>
            <a:r>
              <a:rPr lang="en-US" sz="3600" dirty="0" smtClean="0">
                <a:sym typeface="Arial"/>
              </a:rPr>
              <a:t>here </a:t>
            </a:r>
            <a:r>
              <a:rPr lang="en-US" sz="3600" dirty="0">
                <a:sym typeface="Arial"/>
              </a:rPr>
              <a:t/>
            </a:r>
            <a:br>
              <a:rPr lang="en-US" sz="3600" dirty="0">
                <a:sym typeface="Arial"/>
              </a:rPr>
            </a:br>
            <a:r>
              <a:rPr lang="en-US" sz="3600" dirty="0">
                <a:sym typeface="Arial"/>
              </a:rPr>
              <a:t>the </a:t>
            </a:r>
            <a:r>
              <a:rPr lang="en-US" sz="3600" dirty="0" smtClean="0">
                <a:sym typeface="Arial"/>
              </a:rPr>
              <a:t>CCR Standards </a:t>
            </a:r>
            <a:r>
              <a:rPr lang="en-US" sz="3600" dirty="0">
                <a:sym typeface="Arial"/>
              </a:rPr>
              <a:t>F</a:t>
            </a:r>
            <a:r>
              <a:rPr lang="en-US" sz="3600" dirty="0" smtClean="0">
                <a:sym typeface="Arial"/>
              </a:rPr>
              <a:t>ocus</a:t>
            </a:r>
            <a:endParaRPr lang="x-none" sz="3600" dirty="0">
              <a:sym typeface="Arial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928"/>
            <a:ext cx="8229600" cy="817606"/>
          </a:xfrm>
        </p:spPr>
        <p:txBody>
          <a:bodyPr/>
          <a:lstStyle/>
          <a:p>
            <a:r>
              <a:rPr lang="en-US" dirty="0" smtClean="0"/>
              <a:t>Implications for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5577412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Focus where the CCR standards focus means that some content is more important than other content:</a:t>
            </a:r>
          </a:p>
          <a:p>
            <a:pPr lvl="1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Focusing narrows but deepens the scope of content and shows the “power of the eraser.”</a:t>
            </a:r>
          </a:p>
          <a:p>
            <a:pPr lvl="1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Rather than “a mile wide and an inch deep,” focusing results in a “mile deep and an inch wide.”</a:t>
            </a:r>
          </a:p>
          <a:p>
            <a:pPr lvl="1">
              <a:lnSpc>
                <a:spcPct val="110000"/>
              </a:lnSpc>
              <a:spcBef>
                <a:spcPts val="18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Focusing opens the door to strengthening understanding—fewer topics on the list means more time to spend on each one</a:t>
            </a:r>
            <a:r>
              <a:rPr lang="en-US" dirty="0" smtClean="0">
                <a:solidFill>
                  <a:schemeClr val="tx1"/>
                </a:solidFill>
                <a:sym typeface="Arial" charset="0"/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Other content supports the more important content </a:t>
            </a:r>
            <a:r>
              <a:rPr lang="en-US" dirty="0" err="1" smtClean="0">
                <a:solidFill>
                  <a:srgbClr val="000000"/>
                </a:solidFill>
              </a:rPr>
              <a:t>ow</a:t>
            </a:r>
            <a:r>
              <a:rPr lang="en-US" dirty="0" smtClean="0">
                <a:solidFill>
                  <a:srgbClr val="000000"/>
                </a:solidFill>
              </a:rPr>
              <a:t> what we call the major work of the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940"/>
            <a:ext cx="8229600" cy="1195293"/>
          </a:xfrm>
        </p:spPr>
        <p:txBody>
          <a:bodyPr/>
          <a:lstStyle/>
          <a:p>
            <a:r>
              <a:rPr lang="en-US" dirty="0" smtClean="0"/>
              <a:t>Major Areas of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006"/>
            <a:ext cx="8229600" cy="4351960"/>
          </a:xfrm>
        </p:spPr>
        <p:txBody>
          <a:bodyPr/>
          <a:lstStyle/>
          <a:p>
            <a:pPr lvl="0">
              <a:lnSpc>
                <a:spcPct val="120000"/>
              </a:lnSpc>
              <a:buFont typeface="Wingdings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Level A: 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Whole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numbers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—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ddition and subtraction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 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concepts, skills, and problem solving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 to 20; 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place value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 and whole number relationships to 100;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and reasoning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about geometric shapes and linear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measures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Helvetica"/>
            </a:endParaRP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Level B: 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Whole numbers and fractions</a:t>
            </a:r>
            <a:r>
              <a:rPr lang="x-none" sz="2000" dirty="0" smtClean="0">
                <a:solidFill>
                  <a:schemeClr val="tx1"/>
                </a:solidFill>
                <a:cs typeface="Helvetica"/>
              </a:rPr>
              <a:t>—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place value, comparison, and addition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subtraction to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1000, fluency to 100; multiplication and division to 100; 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fractions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 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concepts, skills, and problem solving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and 2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-dimensional shape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concepts; standard units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area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measurements</a:t>
            </a:r>
            <a:endParaRPr lang="x-none" dirty="0">
              <a:solidFill>
                <a:schemeClr val="tx1"/>
              </a:solidFill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413"/>
            <a:ext cx="8229600" cy="3724097"/>
          </a:xfrm>
        </p:spPr>
        <p:txBody>
          <a:bodyPr/>
          <a:lstStyle/>
          <a:p>
            <a:pPr lvl="0">
              <a:lnSpc>
                <a:spcPct val="120000"/>
              </a:lnSpc>
              <a:buFont typeface="Wingdings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Level C: 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Whole numbers, fractions,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decimals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—fluency with multi-digit whole number and decimal operations; decimal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place value concepts and skills to thousandths;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comparing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, ordering, and operating with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fractions; fluency with sums and differences of fractions;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understanding rates and ratios; early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 expressions and </a:t>
            </a:r>
            <a:r>
              <a:rPr lang="x-none" sz="2000" dirty="0" smtClean="0">
                <a:solidFill>
                  <a:schemeClr val="tx1"/>
                </a:solidFill>
                <a:cs typeface="Helvetica"/>
              </a:rPr>
              <a:t>equations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; the coordinate plane, including creating dot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plots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from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data;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area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, surface area,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and volume; classification of 2-dimensional shapes;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developing understanding of data distributions</a:t>
            </a:r>
          </a:p>
          <a:p>
            <a:pPr lvl="0">
              <a:lnSpc>
                <a:spcPct val="120000"/>
              </a:lnSpc>
              <a:buFont typeface="Wingdings" charset="2"/>
              <a:buChar char="§"/>
            </a:pPr>
            <a:endParaRPr lang="en-US" sz="800" dirty="0" smtClean="0">
              <a:solidFill>
                <a:schemeClr val="tx1"/>
              </a:solidFill>
              <a:cs typeface="Helvetica"/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76940"/>
            <a:ext cx="8229600" cy="1195293"/>
          </a:xfrm>
        </p:spPr>
        <p:txBody>
          <a:bodyPr/>
          <a:lstStyle/>
          <a:p>
            <a:r>
              <a:rPr lang="en-US" dirty="0" smtClean="0"/>
              <a:t>Major Areas of Focus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8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825"/>
            <a:ext cx="8229600" cy="1613646"/>
          </a:xfrm>
        </p:spPr>
        <p:txBody>
          <a:bodyPr/>
          <a:lstStyle/>
          <a:p>
            <a:r>
              <a:rPr lang="en-US" dirty="0" smtClean="0"/>
              <a:t>Major Areas of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734"/>
            <a:ext cx="8229600" cy="3305521"/>
          </a:xfrm>
        </p:spPr>
        <p:txBody>
          <a:bodyPr/>
          <a:lstStyle/>
          <a:p>
            <a:pPr lvl="0">
              <a:buFont typeface="Wingdings" charset="2"/>
              <a:buChar char="§"/>
            </a:pPr>
            <a:endParaRPr lang="en-US" sz="800" dirty="0" smtClean="0">
              <a:solidFill>
                <a:schemeClr val="tx1"/>
              </a:solidFill>
              <a:cs typeface="Helvetica"/>
            </a:endParaRP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en-US" sz="2000" i="1" dirty="0" smtClean="0">
                <a:solidFill>
                  <a:schemeClr val="tx1"/>
                </a:solidFill>
                <a:cs typeface="Helvetica"/>
              </a:rPr>
              <a:t>Level D: 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Rational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numbers</a:t>
            </a:r>
            <a:r>
              <a:rPr lang="en-US" sz="2000" smtClean="0">
                <a:solidFill>
                  <a:schemeClr val="tx1"/>
                </a:solidFill>
                <a:cs typeface="Helvetica"/>
              </a:rPr>
              <a:t>—fluent </a:t>
            </a:r>
            <a:r>
              <a:rPr lang="x-none" sz="2000" smtClean="0">
                <a:solidFill>
                  <a:schemeClr val="tx1"/>
                </a:solidFill>
                <a:cs typeface="Helvetica"/>
              </a:rPr>
              <a:t>arithmetic 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of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 positive and negative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 </a:t>
            </a:r>
            <a:r>
              <a:rPr lang="x-none" sz="2000" dirty="0" smtClean="0">
                <a:solidFill>
                  <a:schemeClr val="tx1"/>
                </a:solidFill>
                <a:cs typeface="Helvetica"/>
              </a:rPr>
              <a:t>rational numbers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; rates, r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atios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,</a:t>
            </a:r>
            <a:r>
              <a:rPr lang="x-none" sz="2000" dirty="0">
                <a:solidFill>
                  <a:schemeClr val="tx1"/>
                </a:solidFill>
                <a:cs typeface="Helvetica"/>
              </a:rPr>
              <a:t> and proportion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s</a:t>
            </a:r>
            <a:r>
              <a:rPr lang="x-none" sz="2000" dirty="0" smtClean="0">
                <a:solidFill>
                  <a:schemeClr val="tx1"/>
                </a:solidFill>
                <a:cs typeface="Helvetica"/>
              </a:rPr>
              <a:t>;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 linear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expressions, equations, and functions;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classification and analysis of 2- and 3-dimensional figures; similarity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congruence concepts;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random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sampling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of populations to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summarize, describe, display, interpret, and draw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inferences;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development of </a:t>
            </a:r>
            <a:r>
              <a:rPr lang="en-US" sz="2000" dirty="0">
                <a:solidFill>
                  <a:schemeClr val="tx1"/>
                </a:solidFill>
                <a:cs typeface="Helvetica"/>
              </a:rPr>
              <a:t>probability </a:t>
            </a:r>
            <a:r>
              <a:rPr lang="en-US" sz="2000" dirty="0" smtClean="0">
                <a:solidFill>
                  <a:schemeClr val="tx1"/>
                </a:solidFill>
                <a:cs typeface="Helvetica"/>
              </a:rPr>
              <a:t>concepts</a:t>
            </a:r>
            <a:endParaRPr lang="x-none" sz="2000" dirty="0">
              <a:solidFill>
                <a:schemeClr val="tx1"/>
              </a:solidFill>
              <a:cs typeface="Helvetica"/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7B54-3846-1546-AF9B-6F7177DA0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1457</Words>
  <Application>Microsoft Macintosh PowerPoint</Application>
  <PresentationFormat>On-screen Show (4:3)</PresentationFormat>
  <Paragraphs>210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Exploration of Key Instructional Advances in Mathematics </vt:lpstr>
      <vt:lpstr>Mathematics Coaches</vt:lpstr>
      <vt:lpstr>Day One Mathematics Work Sessions</vt:lpstr>
      <vt:lpstr>Recap of the Three Key Advances Prompted by the CCR Standards</vt:lpstr>
      <vt:lpstr>PowerPoint Presentation</vt:lpstr>
      <vt:lpstr>Implications for Instruction</vt:lpstr>
      <vt:lpstr>Major Areas of Focus </vt:lpstr>
      <vt:lpstr>Major Areas of Focus </vt:lpstr>
      <vt:lpstr>Major Areas of Focus </vt:lpstr>
      <vt:lpstr>Major Areas of Focus </vt:lpstr>
      <vt:lpstr>Focusing on the Major Work of Each Level  </vt:lpstr>
      <vt:lpstr>PowerPoint Presentation</vt:lpstr>
      <vt:lpstr>Implications for Instruction</vt:lpstr>
      <vt:lpstr>Thinking Across Levels to Connect Learning </vt:lpstr>
      <vt:lpstr>Thinking Across Levels to Connect Learning </vt:lpstr>
      <vt:lpstr>Connect the Standards for Mathematical Practice to content in both instruction and assessment.</vt:lpstr>
      <vt:lpstr>Implications for Instruction  </vt:lpstr>
      <vt:lpstr>Standards for Mathematical  Practice</vt:lpstr>
      <vt:lpstr>Integrating the Standards for Mathematical Practices Into Lessons (Part 1) </vt:lpstr>
      <vt:lpstr>Integrating the Standards for Mathematical Practices Into Lessons (Part 2) </vt:lpstr>
      <vt:lpstr>PowerPoint Presentation</vt:lpstr>
      <vt:lpstr>Exploration of Key Instructional Advances in Mathematics </vt:lpstr>
      <vt:lpstr>Resources:</vt:lpstr>
      <vt:lpstr>What’s New in  Mathematics Assessments?        </vt:lpstr>
      <vt:lpstr>Key Advances in Assessments</vt:lpstr>
      <vt:lpstr>Special Role of Technology in Advancing Assessments</vt:lpstr>
      <vt:lpstr>PowerPoint Presentation</vt:lpstr>
      <vt:lpstr>Implications for Instruction</vt:lpstr>
      <vt:lpstr> Why Are the Three Components Necessary?</vt:lpstr>
      <vt:lpstr>Example for Applying the Components of Rigor</vt:lpstr>
      <vt:lpstr>Engaging the Three Components of Rigor </vt:lpstr>
      <vt:lpstr>PowerPoint Presentation</vt:lpstr>
      <vt:lpstr>College and Career Readiness Standards for Mathematics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McMackin</dc:creator>
  <cp:lastModifiedBy>Farren Liben</cp:lastModifiedBy>
  <cp:revision>221</cp:revision>
  <dcterms:created xsi:type="dcterms:W3CDTF">2014-01-13T21:55:36Z</dcterms:created>
  <dcterms:modified xsi:type="dcterms:W3CDTF">2014-04-23T13:41:57Z</dcterms:modified>
</cp:coreProperties>
</file>