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p:sldMasterIdLst>
    <p:sldMasterId id="2147483660" r:id="rId1"/>
    <p:sldMasterId id="2147483672" r:id="rId2"/>
    <p:sldMasterId id="2147483684" r:id="rId3"/>
    <p:sldMasterId id="2147483696" r:id="rId4"/>
    <p:sldMasterId id="2147483708" r:id="rId5"/>
  </p:sldMasterIdLst>
  <p:notesMasterIdLst>
    <p:notesMasterId r:id="rId52"/>
  </p:notesMasterIdLst>
  <p:handoutMasterIdLst>
    <p:handoutMasterId r:id="rId53"/>
  </p:handoutMasterIdLst>
  <p:sldIdLst>
    <p:sldId id="257" r:id="rId6"/>
    <p:sldId id="296" r:id="rId7"/>
    <p:sldId id="297" r:id="rId8"/>
    <p:sldId id="272" r:id="rId9"/>
    <p:sldId id="324" r:id="rId10"/>
    <p:sldId id="315" r:id="rId11"/>
    <p:sldId id="325" r:id="rId12"/>
    <p:sldId id="308" r:id="rId13"/>
    <p:sldId id="328" r:id="rId14"/>
    <p:sldId id="271" r:id="rId15"/>
    <p:sldId id="262" r:id="rId16"/>
    <p:sldId id="318" r:id="rId17"/>
    <p:sldId id="326" r:id="rId18"/>
    <p:sldId id="321" r:id="rId19"/>
    <p:sldId id="268" r:id="rId20"/>
    <p:sldId id="263" r:id="rId21"/>
    <p:sldId id="264" r:id="rId22"/>
    <p:sldId id="265" r:id="rId23"/>
    <p:sldId id="266" r:id="rId24"/>
    <p:sldId id="267" r:id="rId25"/>
    <p:sldId id="336" r:id="rId26"/>
    <p:sldId id="269" r:id="rId27"/>
    <p:sldId id="327" r:id="rId28"/>
    <p:sldId id="258" r:id="rId29"/>
    <p:sldId id="274" r:id="rId30"/>
    <p:sldId id="319" r:id="rId31"/>
    <p:sldId id="331" r:id="rId32"/>
    <p:sldId id="288" r:id="rId33"/>
    <p:sldId id="337" r:id="rId34"/>
    <p:sldId id="287" r:id="rId35"/>
    <p:sldId id="322" r:id="rId36"/>
    <p:sldId id="289" r:id="rId37"/>
    <p:sldId id="259" r:id="rId38"/>
    <p:sldId id="323" r:id="rId39"/>
    <p:sldId id="332" r:id="rId40"/>
    <p:sldId id="333" r:id="rId41"/>
    <p:sldId id="335" r:id="rId42"/>
    <p:sldId id="311" r:id="rId43"/>
    <p:sldId id="306" r:id="rId44"/>
    <p:sldId id="280" r:id="rId45"/>
    <p:sldId id="281" r:id="rId46"/>
    <p:sldId id="329" r:id="rId47"/>
    <p:sldId id="295" r:id="rId48"/>
    <p:sldId id="261" r:id="rId49"/>
    <p:sldId id="313" r:id="rId50"/>
    <p:sldId id="31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 Pimentel" initials="" lastIdx="11" clrIdx="0"/>
  <p:cmAuthor id="1" name="Owner" initials="O" lastIdx="2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409A"/>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41" autoAdjust="0"/>
  </p:normalViewPr>
  <p:slideViewPr>
    <p:cSldViewPr>
      <p:cViewPr>
        <p:scale>
          <a:sx n="60" d="100"/>
          <a:sy n="60" d="100"/>
        </p:scale>
        <p:origin x="-4656" y="-111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55" d="100"/>
          <a:sy n="55" d="100"/>
        </p:scale>
        <p:origin x="-290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commentAuthors" Target="commentAuthors.xml"/><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8B7D63-8CEC-2043-B3C1-8BA07C01856F}" type="datetimeFigureOut">
              <a:rPr lang="en-US" smtClean="0"/>
              <a:pPr/>
              <a:t>4/23/14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52A1BA-85B6-8A4C-9F05-8D770515A852}" type="slidenum">
              <a:rPr lang="en-US" smtClean="0"/>
              <a:pPr/>
              <a:t>‹#›</a:t>
            </a:fld>
            <a:endParaRPr lang="en-US"/>
          </a:p>
        </p:txBody>
      </p:sp>
    </p:spTree>
    <p:extLst>
      <p:ext uri="{BB962C8B-B14F-4D97-AF65-F5344CB8AC3E}">
        <p14:creationId xmlns:p14="http://schemas.microsoft.com/office/powerpoint/2010/main" val="7697811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A6DCCF-3EEE-4CA8-AAA7-6C1A23393555}" type="datetimeFigureOut">
              <a:rPr lang="en-US" smtClean="0"/>
              <a:pPr/>
              <a:t>4/23/14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182B08-C8A8-4792-9451-D0C6A855989C}" type="slidenum">
              <a:rPr lang="en-US" smtClean="0"/>
              <a:pPr/>
              <a:t>‹#›</a:t>
            </a:fld>
            <a:endParaRPr lang="en-US"/>
          </a:p>
        </p:txBody>
      </p:sp>
    </p:spTree>
    <p:extLst>
      <p:ext uri="{BB962C8B-B14F-4D97-AF65-F5344CB8AC3E}">
        <p14:creationId xmlns:p14="http://schemas.microsoft.com/office/powerpoint/2010/main" val="33672644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182B08-C8A8-4792-9451-D0C6A855989C}" type="slidenum">
              <a:rPr lang="en-US" smtClean="0"/>
              <a:pPr/>
              <a:t>2</a:t>
            </a:fld>
            <a:endParaRPr lang="en-US"/>
          </a:p>
        </p:txBody>
      </p:sp>
    </p:spTree>
    <p:extLst>
      <p:ext uri="{BB962C8B-B14F-4D97-AF65-F5344CB8AC3E}">
        <p14:creationId xmlns:p14="http://schemas.microsoft.com/office/powerpoint/2010/main" val="1520097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16</a:t>
            </a:fld>
            <a:endParaRPr lang="en-US"/>
          </a:p>
        </p:txBody>
      </p:sp>
    </p:spTree>
    <p:extLst>
      <p:ext uri="{BB962C8B-B14F-4D97-AF65-F5344CB8AC3E}">
        <p14:creationId xmlns:p14="http://schemas.microsoft.com/office/powerpoint/2010/main" val="2433433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look more at this third side of the triangle in the next activity.</a:t>
            </a:r>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21</a:t>
            </a:fld>
            <a:endParaRPr lang="en-US"/>
          </a:p>
        </p:txBody>
      </p:sp>
    </p:spTree>
    <p:extLst>
      <p:ext uri="{BB962C8B-B14F-4D97-AF65-F5344CB8AC3E}">
        <p14:creationId xmlns:p14="http://schemas.microsoft.com/office/powerpoint/2010/main" val="2062750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buFont typeface="Wingdings" charset="2"/>
              <a:buChar char="§"/>
            </a:pPr>
            <a:r>
              <a:rPr lang="en-US" dirty="0" smtClean="0">
                <a:solidFill>
                  <a:srgbClr val="000000"/>
                </a:solidFill>
                <a:cs typeface="Century Gothic"/>
              </a:rPr>
              <a:t>Quantitative and qualitative measures are at once useful and imperfect:</a:t>
            </a:r>
          </a:p>
          <a:p>
            <a:pPr lvl="1">
              <a:spcAft>
                <a:spcPts val="600"/>
              </a:spcAft>
              <a:buFont typeface="Arial"/>
              <a:buChar char="•"/>
            </a:pPr>
            <a:r>
              <a:rPr lang="en-US" sz="2400" dirty="0" smtClean="0">
                <a:solidFill>
                  <a:srgbClr val="000000"/>
                </a:solidFill>
                <a:cs typeface="Century Gothic"/>
              </a:rPr>
              <a:t>Quantitative measures are less valid for certain kinds of texts (e.g., </a:t>
            </a:r>
            <a:r>
              <a:rPr lang="en-US" sz="2400" dirty="0" err="1" smtClean="0">
                <a:solidFill>
                  <a:srgbClr val="000000"/>
                </a:solidFill>
                <a:cs typeface="Century Gothic"/>
              </a:rPr>
              <a:t>Lexiles</a:t>
            </a:r>
            <a:r>
              <a:rPr lang="en-US" sz="2400" dirty="0" smtClean="0">
                <a:solidFill>
                  <a:srgbClr val="000000"/>
                </a:solidFill>
                <a:cs typeface="Century Gothic"/>
              </a:rPr>
              <a:t>, Atos)</a:t>
            </a:r>
          </a:p>
          <a:p>
            <a:pPr lvl="1">
              <a:spcAft>
                <a:spcPts val="600"/>
              </a:spcAft>
              <a:buFont typeface="Arial"/>
              <a:buChar char="•"/>
            </a:pPr>
            <a:r>
              <a:rPr lang="en-US" sz="2400" dirty="0" smtClean="0">
                <a:solidFill>
                  <a:srgbClr val="000000"/>
                </a:solidFill>
                <a:cs typeface="Century Gothic"/>
              </a:rPr>
              <a:t>Qualitative measures are on a continuum (not band-level specific) and most useful working in conjunction with quantitative measures</a:t>
            </a:r>
          </a:p>
          <a:p>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22</a:t>
            </a:fld>
            <a:endParaRPr lang="en-US"/>
          </a:p>
        </p:txBody>
      </p:sp>
    </p:spTree>
    <p:extLst>
      <p:ext uri="{BB962C8B-B14F-4D97-AF65-F5344CB8AC3E}">
        <p14:creationId xmlns:p14="http://schemas.microsoft.com/office/powerpoint/2010/main" val="553545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Hold up the colored paper copies of the two texts. Then the instruction sheet. Give participants a chance to find the two texts (colored paper) and the page of instructions. Let students go through the packet briefly and notice that they are looking at the same tools that were displayed here. Then go over the instructions carefully. Reassure everyone! This is challenging. I do it a lot, and I still learn from others and miss features each and every time.  </a:t>
            </a:r>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23</a:t>
            </a:fld>
            <a:endParaRPr lang="en-US"/>
          </a:p>
        </p:txBody>
      </p:sp>
    </p:spTree>
    <p:extLst>
      <p:ext uri="{BB962C8B-B14F-4D97-AF65-F5344CB8AC3E}">
        <p14:creationId xmlns:p14="http://schemas.microsoft.com/office/powerpoint/2010/main" val="449333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this, move on to Key Advance 2.</a:t>
            </a:r>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25</a:t>
            </a:fld>
            <a:endParaRPr lang="en-US"/>
          </a:p>
        </p:txBody>
      </p:sp>
    </p:spTree>
    <p:extLst>
      <p:ext uri="{BB962C8B-B14F-4D97-AF65-F5344CB8AC3E}">
        <p14:creationId xmlns:p14="http://schemas.microsoft.com/office/powerpoint/2010/main" val="2632847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721094-B84F-A645-9200-6AE5FEAFF063}" type="slidenum">
              <a:rPr lang="en-US" smtClean="0"/>
              <a:pPr/>
              <a:t>27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 what a text dependent question is from this slide. Look at bullet one. A text specific question can only be</a:t>
            </a:r>
            <a:r>
              <a:rPr lang="en-US" baseline="0" dirty="0" smtClean="0"/>
              <a:t> answered by the unique text you are reading. </a:t>
            </a:r>
          </a:p>
          <a:p>
            <a:r>
              <a:rPr lang="en-US" baseline="0" dirty="0" smtClean="0"/>
              <a:t>Discuss the fact that TDQs are major forms of support for students. They point to the parts of the text that matter most for:</a:t>
            </a:r>
          </a:p>
          <a:p>
            <a:r>
              <a:rPr lang="en-US" baseline="0" dirty="0" smtClean="0"/>
              <a:t>Building solid understanding</a:t>
            </a:r>
          </a:p>
          <a:p>
            <a:r>
              <a:rPr lang="en-US" baseline="0" dirty="0" smtClean="0"/>
              <a:t>Understanding the central ideas of the text and fulfilling the learning purpose the author planned for. </a:t>
            </a:r>
          </a:p>
          <a:p>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29</a:t>
            </a:fld>
            <a:endParaRPr lang="en-US"/>
          </a:p>
        </p:txBody>
      </p:sp>
    </p:spTree>
    <p:extLst>
      <p:ext uri="{BB962C8B-B14F-4D97-AF65-F5344CB8AC3E}">
        <p14:creationId xmlns:p14="http://schemas.microsoft.com/office/powerpoint/2010/main" val="36497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4" name="Shape 145"/>
          <p:cNvSpPr>
            <a:spLocks noGrp="1" noRot="1" noChangeAspect="1" noTextEdit="1"/>
          </p:cNvSpPr>
          <p:nvPr>
            <p:ph type="sldImg" idx="2"/>
          </p:nvPr>
        </p:nvSpPr>
        <p:spPr>
          <a:noFill/>
          <a:ln>
            <a:headEnd/>
            <a:tailEnd/>
          </a:ln>
        </p:spPr>
      </p:sp>
      <p:sp>
        <p:nvSpPr>
          <p:cNvPr id="59395" name="Shape 146"/>
          <p:cNvSpPr txBox="1">
            <a:spLocks noGrp="1"/>
          </p:cNvSpPr>
          <p:nvPr>
            <p:ph type="body" idx="1"/>
          </p:nvPr>
        </p:nvSpPr>
        <p:spPr bwMode="auto">
          <a:xfrm>
            <a:off x="685800" y="4343402"/>
            <a:ext cx="5486400" cy="2769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tIns="45700" bIns="45700" numCol="1" anchor="t" compatLnSpc="1">
            <a:prstTxWarp prst="textNoShape">
              <a:avLst/>
            </a:prstTxWarp>
            <a:spAutoFit/>
          </a:bodyPr>
          <a:lstStyle/>
          <a:p>
            <a:pPr eaLnBrk="1" hangingPunct="1">
              <a:spcBef>
                <a:spcPct val="0"/>
              </a:spcBef>
              <a:buClr>
                <a:srgbClr val="000000"/>
              </a:buClr>
              <a:buSzPct val="130000"/>
            </a:pPr>
            <a:endParaRPr lang="en-US">
              <a:latin typeface="Arial" charset="0"/>
            </a:endParaRPr>
          </a:p>
        </p:txBody>
      </p:sp>
      <p:sp>
        <p:nvSpPr>
          <p:cNvPr id="59396" name="Shape 147"/>
          <p:cNvSpPr>
            <a:spLocks noGrp="1"/>
          </p:cNvSpPr>
          <p:nvPr>
            <p:ph type="sldNum" sz="quarter" idx="12"/>
          </p:nvPr>
        </p:nvSpPr>
        <p:spPr>
          <a:xfrm>
            <a:off x="3884613" y="8865455"/>
            <a:ext cx="2971800" cy="276959"/>
          </a:xfrm>
          <a:noFill/>
        </p:spPr>
        <p:txBody>
          <a:bodyPr tIns="45700" bIns="45700">
            <a:spAutoFit/>
          </a:bodyPr>
          <a:lstStyle>
            <a:lvl1pPr eaLnBrk="0" hangingPunct="0">
              <a:defRPr sz="1400">
                <a:solidFill>
                  <a:srgbClr val="000000"/>
                </a:solidFill>
                <a:latin typeface="Arial" charset="0"/>
                <a:ea typeface="ＭＳ Ｐゴシック" charset="0"/>
                <a:cs typeface="Arial" charset="0"/>
                <a:sym typeface="Arial" charset="0"/>
              </a:defRPr>
            </a:lvl1pPr>
            <a:lvl2pPr marL="742950" indent="-285750"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eaLnBrk="1" hangingPunct="1">
              <a:buSzPct val="25000"/>
              <a:buFont typeface="Arial" charset="0"/>
              <a:buNone/>
            </a:pPr>
            <a:r>
              <a:rPr lang="en-US" sz="1200"/>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solidFill>
                  <a:schemeClr val="tx1"/>
                </a:solidFill>
              </a:rPr>
              <a:t>In this next activity, we’ll explore the following:</a:t>
            </a:r>
          </a:p>
          <a:p>
            <a:pPr marL="0" indent="0">
              <a:buNone/>
            </a:pPr>
            <a:endParaRPr lang="en-US" sz="800" dirty="0" smtClean="0">
              <a:solidFill>
                <a:schemeClr val="tx1"/>
              </a:solidFill>
            </a:endParaRPr>
          </a:p>
          <a:p>
            <a:pPr>
              <a:buFont typeface="Wingdings" charset="2"/>
              <a:buChar char="§"/>
            </a:pPr>
            <a:r>
              <a:rPr lang="en-US" dirty="0" smtClean="0">
                <a:solidFill>
                  <a:schemeClr val="tx1"/>
                </a:solidFill>
              </a:rPr>
              <a:t>What are text-dependent questions?</a:t>
            </a:r>
          </a:p>
          <a:p>
            <a:pPr>
              <a:buFont typeface="Wingdings" charset="2"/>
              <a:buChar char="§"/>
            </a:pPr>
            <a:r>
              <a:rPr lang="en-US" dirty="0" smtClean="0">
                <a:solidFill>
                  <a:schemeClr val="tx1"/>
                </a:solidFill>
              </a:rPr>
              <a:t>What are text-specific questions</a:t>
            </a:r>
          </a:p>
          <a:p>
            <a:pPr>
              <a:buFont typeface="Wingdings" charset="2"/>
              <a:buChar char="§"/>
            </a:pPr>
            <a:r>
              <a:rPr lang="en-US" dirty="0" smtClean="0">
                <a:solidFill>
                  <a:schemeClr val="tx1"/>
                </a:solidFill>
              </a:rPr>
              <a:t>Why this focus in the CCR standards?</a:t>
            </a:r>
          </a:p>
          <a:p>
            <a:pPr>
              <a:buFont typeface="Wingdings" charset="2"/>
              <a:buChar char="§"/>
            </a:pPr>
            <a:r>
              <a:rPr lang="en-US" dirty="0" smtClean="0">
                <a:solidFill>
                  <a:schemeClr val="tx1"/>
                </a:solidFill>
              </a:rPr>
              <a:t>Why create a coherent sequence of questions?</a:t>
            </a:r>
          </a:p>
          <a:p>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31</a:t>
            </a:fld>
            <a:endParaRPr lang="en-US"/>
          </a:p>
        </p:txBody>
      </p:sp>
    </p:spTree>
    <p:extLst>
      <p:ext uri="{BB962C8B-B14F-4D97-AF65-F5344CB8AC3E}">
        <p14:creationId xmlns:p14="http://schemas.microsoft.com/office/powerpoint/2010/main" val="99625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721094-B84F-A645-9200-6AE5FEAFF063}" type="slidenum">
              <a:rPr lang="en-US" smtClean="0">
                <a:solidFill>
                  <a:prstClr val="black"/>
                </a:solidFill>
              </a:rPr>
              <a:pPr/>
              <a:t>34</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Throughout</a:t>
            </a:r>
            <a:r>
              <a:rPr lang="en-US" sz="1200" kern="1200" baseline="0" dirty="0" smtClean="0">
                <a:solidFill>
                  <a:schemeClr val="tx1"/>
                </a:solidFill>
                <a:effectLst/>
                <a:latin typeface="+mn-lt"/>
                <a:ea typeface="+mn-ea"/>
                <a:cs typeface="+mn-cs"/>
              </a:rPr>
              <a:t> the day today and part of tomorrow, w</a:t>
            </a:r>
            <a:r>
              <a:rPr lang="en-US" sz="1200" kern="1200" dirty="0" smtClean="0">
                <a:solidFill>
                  <a:schemeClr val="tx1"/>
                </a:solidFill>
                <a:effectLst/>
                <a:latin typeface="+mn-lt"/>
                <a:ea typeface="+mn-ea"/>
                <a:cs typeface="+mn-cs"/>
              </a:rPr>
              <a:t>e’re going to make meaning of the advances (understanding the components of the advances)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4</a:t>
            </a:fld>
            <a:endParaRPr lang="en-US"/>
          </a:p>
        </p:txBody>
      </p:sp>
    </p:spTree>
    <p:extLst>
      <p:ext uri="{BB962C8B-B14F-4D97-AF65-F5344CB8AC3E}">
        <p14:creationId xmlns:p14="http://schemas.microsoft.com/office/powerpoint/2010/main" val="40670720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three slides show the implications of the shifts</a:t>
            </a:r>
            <a:r>
              <a:rPr lang="en-US" baseline="0" dirty="0" smtClean="0"/>
              <a:t> for assessment. (</a:t>
            </a:r>
            <a:r>
              <a:rPr lang="en-US" dirty="0" smtClean="0"/>
              <a:t>Each of these changes in assessment practice is illustrated by one or more slides</a:t>
            </a:r>
            <a:r>
              <a:rPr lang="en-US" baseline="0" dirty="0" smtClean="0"/>
              <a:t> in the following deck.) 1) Assessments focus on complexity of text more than ever before: As you have heard in earlier presentations today, one of the most crucial shifts brought by the CCSS is the focus on complexity, as research has shown that students must be able to read complex text in order to be ready for college and careers. 2) Traditional assessments have, all too often, presented thin, non-complex texts, allowing students to skim assessment texts to look for the answers, rather than asking students to take time to read and understand the texts. 3) Shift 1 has also changed the focus of vocabulary assessment, from asking about isolated words to asking about words in context and 4) from asking about literary terms to asking about meaning of figurative language.  </a:t>
            </a:r>
            <a:endParaRPr lang="en-US" dirty="0" smtClean="0"/>
          </a:p>
        </p:txBody>
      </p:sp>
      <p:sp>
        <p:nvSpPr>
          <p:cNvPr id="4" name="Slide Number Placeholder 3"/>
          <p:cNvSpPr>
            <a:spLocks noGrp="1"/>
          </p:cNvSpPr>
          <p:nvPr>
            <p:ph type="sldNum" sz="quarter" idx="10"/>
          </p:nvPr>
        </p:nvSpPr>
        <p:spPr/>
        <p:txBody>
          <a:bodyPr/>
          <a:lstStyle/>
          <a:p>
            <a:fld id="{3B3BA271-1683-4120-A9CD-090C031B4A05}" type="slidenum">
              <a:rPr lang="en-US" smtClean="0"/>
              <a:pPr/>
              <a:t>36</a:t>
            </a:fld>
            <a:endParaRPr lang="en-US" dirty="0"/>
          </a:p>
        </p:txBody>
      </p:sp>
    </p:spTree>
    <p:extLst>
      <p:ext uri="{BB962C8B-B14F-4D97-AF65-F5344CB8AC3E}">
        <p14:creationId xmlns:p14="http://schemas.microsoft.com/office/powerpoint/2010/main" val="2952730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a:t>
            </a:r>
            <a:r>
              <a:rPr lang="en-US" baseline="0" dirty="0" smtClean="0"/>
              <a:t> main implications of Shift 2: </a:t>
            </a:r>
            <a:r>
              <a:rPr lang="en-US" dirty="0" smtClean="0"/>
              <a:t>1) T</a:t>
            </a:r>
            <a:r>
              <a:rPr lang="en-US" baseline="0" dirty="0" smtClean="0"/>
              <a:t>raditional assessments have not focused on use of textual evidence, whereas the CCSS demand that students read deeply and use textual evidence in support of claims and inferences—important skills for readiness. 2) Use of textual evidence is crucial for writing: The primary change is from asking students to write from their prior knowledge to asking them to write using textual evidence—writing to sources. </a:t>
            </a:r>
          </a:p>
        </p:txBody>
      </p:sp>
      <p:sp>
        <p:nvSpPr>
          <p:cNvPr id="4" name="Slide Number Placeholder 3"/>
          <p:cNvSpPr>
            <a:spLocks noGrp="1"/>
          </p:cNvSpPr>
          <p:nvPr>
            <p:ph type="sldNum" sz="quarter" idx="10"/>
          </p:nvPr>
        </p:nvSpPr>
        <p:spPr/>
        <p:txBody>
          <a:bodyPr/>
          <a:lstStyle/>
          <a:p>
            <a:fld id="{3B3BA271-1683-4120-A9CD-090C031B4A05}" type="slidenum">
              <a:rPr lang="en-US" smtClean="0"/>
              <a:pPr/>
              <a:t>37</a:t>
            </a:fld>
            <a:endParaRPr lang="en-US" dirty="0"/>
          </a:p>
        </p:txBody>
      </p:sp>
    </p:spTree>
    <p:extLst>
      <p:ext uri="{BB962C8B-B14F-4D97-AF65-F5344CB8AC3E}">
        <p14:creationId xmlns:p14="http://schemas.microsoft.com/office/powerpoint/2010/main" val="904578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a:t>
            </a:r>
            <a:r>
              <a:rPr lang="en-US" baseline="0" dirty="0" smtClean="0"/>
              <a:t> main implications of Shift 2: </a:t>
            </a:r>
            <a:r>
              <a:rPr lang="en-US" dirty="0" smtClean="0"/>
              <a:t>1) T</a:t>
            </a:r>
            <a:r>
              <a:rPr lang="en-US" baseline="0" dirty="0" smtClean="0"/>
              <a:t>raditional assessments have not focused on use of textual evidence, whereas the CCSS demand that students read deeply and use textual evidence in support of claims and inferences—important skills for readiness. 2) Use of textual evidence is crucial for writing: The primary change is from asking students to write from their prior knowledge to asking them to write using textual evidence—writing to sources. </a:t>
            </a:r>
          </a:p>
        </p:txBody>
      </p:sp>
      <p:sp>
        <p:nvSpPr>
          <p:cNvPr id="4" name="Slide Number Placeholder 3"/>
          <p:cNvSpPr>
            <a:spLocks noGrp="1"/>
          </p:cNvSpPr>
          <p:nvPr>
            <p:ph type="sldNum" sz="quarter" idx="10"/>
          </p:nvPr>
        </p:nvSpPr>
        <p:spPr/>
        <p:txBody>
          <a:bodyPr/>
          <a:lstStyle/>
          <a:p>
            <a:fld id="{3B3BA271-1683-4120-A9CD-090C031B4A05}" type="slidenum">
              <a:rPr lang="en-US" smtClean="0"/>
              <a:pPr/>
              <a:t>38</a:t>
            </a:fld>
            <a:endParaRPr lang="en-US" dirty="0"/>
          </a:p>
        </p:txBody>
      </p:sp>
    </p:spTree>
    <p:extLst>
      <p:ext uri="{BB962C8B-B14F-4D97-AF65-F5344CB8AC3E}">
        <p14:creationId xmlns:p14="http://schemas.microsoft.com/office/powerpoint/2010/main" val="904578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coaches to pass out CCR writing while participants once again get out BOTH the colored sheets that have the two text excerpts on them and the CCR anchor standards. Hold up and read over the instruction page while the participants follow along. Ask for clarifying questions and then let everyone get started with </a:t>
            </a:r>
            <a:r>
              <a:rPr lang="en-US" baseline="0" smtClean="0"/>
              <a:t>their partner. </a:t>
            </a:r>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42</a:t>
            </a:fld>
            <a:endParaRPr lang="en-US"/>
          </a:p>
        </p:txBody>
      </p:sp>
    </p:spTree>
    <p:extLst>
      <p:ext uri="{BB962C8B-B14F-4D97-AF65-F5344CB8AC3E}">
        <p14:creationId xmlns:p14="http://schemas.microsoft.com/office/powerpoint/2010/main" val="2314230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1067FF-2A60-40D9-9C21-B759B5ECFEBD}" type="slidenum">
              <a:rPr lang="en-US" smtClean="0"/>
              <a:pPr/>
              <a:t>44</a:t>
            </a:fld>
            <a:endParaRPr lang="en-US"/>
          </a:p>
        </p:txBody>
      </p:sp>
    </p:spTree>
    <p:extLst>
      <p:ext uri="{BB962C8B-B14F-4D97-AF65-F5344CB8AC3E}">
        <p14:creationId xmlns:p14="http://schemas.microsoft.com/office/powerpoint/2010/main" val="105482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9D3E9-41A5-47FF-808A-084071081DD9}"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3856111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5</a:t>
            </a:fld>
            <a:endParaRPr lang="en-US"/>
          </a:p>
        </p:txBody>
      </p:sp>
    </p:spTree>
    <p:extLst>
      <p:ext uri="{BB962C8B-B14F-4D97-AF65-F5344CB8AC3E}">
        <p14:creationId xmlns:p14="http://schemas.microsoft.com/office/powerpoint/2010/main" val="309529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Shape 107"/>
          <p:cNvSpPr>
            <a:spLocks noGrp="1" noRot="1" noChangeAspect="1" noTextEdit="1"/>
          </p:cNvSpPr>
          <p:nvPr>
            <p:ph type="sldImg" idx="2"/>
          </p:nvPr>
        </p:nvSpPr>
        <p:spPr>
          <a:noFill/>
          <a:ln>
            <a:headEnd/>
            <a:tailEnd/>
          </a:ln>
        </p:spPr>
      </p:sp>
      <p:sp>
        <p:nvSpPr>
          <p:cNvPr id="33794" name="Shape 108"/>
          <p:cNvSpPr txBox="1">
            <a:spLocks noGrp="1"/>
          </p:cNvSpPr>
          <p:nvPr>
            <p:ph type="body" idx="1"/>
          </p:nvPr>
        </p:nvSpPr>
        <p:spPr bwMode="auto">
          <a:xfrm>
            <a:off x="685800" y="4344025"/>
            <a:ext cx="5486400" cy="2769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tIns="45700" bIns="45700" numCol="1" anchor="t" compatLnSpc="1">
            <a:prstTxWarp prst="textNoShape">
              <a:avLst/>
            </a:prstTxWarp>
            <a:spAutoFit/>
          </a:bodyPr>
          <a:lstStyle/>
          <a:p>
            <a:pPr eaLnBrk="1" hangingPunct="1">
              <a:spcBef>
                <a:spcPct val="0"/>
              </a:spcBef>
              <a:buClr>
                <a:srgbClr val="000000"/>
              </a:buClr>
              <a:buSzPct val="102000"/>
            </a:pPr>
            <a:endParaRPr lang="en-US" dirty="0">
              <a:latin typeface="Arial" charset="0"/>
            </a:endParaRPr>
          </a:p>
        </p:txBody>
      </p:sp>
      <p:sp>
        <p:nvSpPr>
          <p:cNvPr id="33795" name="Shape 109"/>
          <p:cNvSpPr>
            <a:spLocks noGrp="1"/>
          </p:cNvSpPr>
          <p:nvPr>
            <p:ph type="sldNum" sz="quarter" idx="12"/>
          </p:nvPr>
        </p:nvSpPr>
        <p:spPr>
          <a:xfrm>
            <a:off x="3884613" y="8865481"/>
            <a:ext cx="2971800" cy="276959"/>
          </a:xfrm>
          <a:noFill/>
        </p:spPr>
        <p:txBody>
          <a:bodyPr tIns="45700" bIns="45700">
            <a:spAutoFit/>
          </a:bodyPr>
          <a:lstStyle>
            <a:lvl1pPr eaLnBrk="0" hangingPunct="0">
              <a:defRPr sz="1400">
                <a:solidFill>
                  <a:srgbClr val="000000"/>
                </a:solidFill>
                <a:latin typeface="Arial" charset="0"/>
                <a:ea typeface="ＭＳ Ｐゴシック" charset="0"/>
                <a:cs typeface="ＭＳ Ｐゴシック" charset="0"/>
                <a:sym typeface="Arial" charset="0"/>
              </a:defRPr>
            </a:lvl1pPr>
            <a:lvl2pPr marL="742950" indent="-285750" eaLnBrk="0" hangingPunct="0">
              <a:defRPr sz="1400">
                <a:solidFill>
                  <a:srgbClr val="000000"/>
                </a:solidFill>
                <a:latin typeface="Arial" charset="0"/>
                <a:ea typeface="ＭＳ Ｐゴシック" charset="0"/>
                <a:sym typeface="Arial" charset="0"/>
              </a:defRPr>
            </a:lvl2pPr>
            <a:lvl3pPr marL="1143000" indent="-228600" eaLnBrk="0" hangingPunct="0">
              <a:defRPr sz="1400">
                <a:solidFill>
                  <a:srgbClr val="000000"/>
                </a:solidFill>
                <a:latin typeface="Arial" charset="0"/>
                <a:ea typeface="ＭＳ Ｐゴシック" charset="0"/>
                <a:sym typeface="Arial" charset="0"/>
              </a:defRPr>
            </a:lvl3pPr>
            <a:lvl4pPr marL="1600200" indent="-228600" eaLnBrk="0" hangingPunct="0">
              <a:defRPr sz="1400">
                <a:solidFill>
                  <a:srgbClr val="000000"/>
                </a:solidFill>
                <a:latin typeface="Arial" charset="0"/>
                <a:ea typeface="ＭＳ Ｐゴシック" charset="0"/>
                <a:sym typeface="Arial" charset="0"/>
              </a:defRPr>
            </a:lvl4pPr>
            <a:lvl5pPr marL="2057400" indent="-228600" eaLnBrk="0" hangingPunct="0">
              <a:defRPr sz="1400">
                <a:solidFill>
                  <a:srgbClr val="000000"/>
                </a:solidFill>
                <a:latin typeface="Arial" charset="0"/>
                <a:ea typeface="ＭＳ Ｐゴシック"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ＭＳ Ｐゴシック" charset="0"/>
                <a:sym typeface="Arial" charset="0"/>
              </a:defRPr>
            </a:lvl9pPr>
          </a:lstStyle>
          <a:p>
            <a:pPr eaLnBrk="1" hangingPunct="1">
              <a:buSzPct val="25000"/>
            </a:pPr>
            <a:r>
              <a:rPr lang="en-US" sz="120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Name the standards activity. Ask participants to get out the colored paper copy of the anchor standards. Ask them to get out the materials for “Connecting the Standards” and look at the part one directions only. Make sure they have</a:t>
            </a:r>
            <a:r>
              <a:rPr lang="en-US" baseline="0" dirty="0" smtClean="0"/>
              <a:t> identified and have out the recording form for “naming the standards” before going over the directions.</a:t>
            </a:r>
            <a:endParaRPr lang="en-US" dirty="0" smtClean="0"/>
          </a:p>
          <a:p>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7</a:t>
            </a:fld>
            <a:endParaRPr lang="en-US"/>
          </a:p>
        </p:txBody>
      </p:sp>
    </p:spTree>
    <p:extLst>
      <p:ext uri="{BB962C8B-B14F-4D97-AF65-F5344CB8AC3E}">
        <p14:creationId xmlns:p14="http://schemas.microsoft.com/office/powerpoint/2010/main" val="116952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 the instruction page for Connecting CCR Standards</a:t>
            </a:r>
            <a:r>
              <a:rPr lang="en-US" baseline="0" dirty="0" smtClean="0"/>
              <a:t> to the Key Advances again. Locate the Part 2 instructions. Look around the room and notice the key advances posted in three corners and the fourth corner with “other” on chart paper while the coaches pass out one standard card to each participant. </a:t>
            </a:r>
          </a:p>
          <a:p>
            <a:r>
              <a:rPr lang="en-US" baseline="0" dirty="0" smtClean="0"/>
              <a:t>Read over the instructions for activity 2. Remind participants to sit and think for a minute before they chose a “corner” Tell them to carry the instructions and guiding questions as well as their standard card with them. </a:t>
            </a:r>
          </a:p>
          <a:p>
            <a:r>
              <a:rPr lang="en-US" baseline="0" dirty="0" smtClean="0"/>
              <a:t>(Proceed with the activity).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9</a:t>
            </a:fld>
            <a:endParaRPr lang="en-US"/>
          </a:p>
        </p:txBody>
      </p:sp>
    </p:spTree>
    <p:extLst>
      <p:ext uri="{BB962C8B-B14F-4D97-AF65-F5344CB8AC3E}">
        <p14:creationId xmlns:p14="http://schemas.microsoft.com/office/powerpoint/2010/main" val="2635795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breathing</a:t>
            </a:r>
            <a:r>
              <a:rPr lang="en-US" baseline="0" dirty="0" smtClean="0"/>
              <a:t> cycle: receptive language (the intake of breath) work together. But they also work together with exhaling – expressing what you know through speaking and writing. </a:t>
            </a:r>
          </a:p>
          <a:p>
            <a:r>
              <a:rPr lang="en-US" baseline="0" dirty="0" smtClean="0"/>
              <a:t>Regular practice of language conventions and diligent attention to words enable these to be done with competence. </a:t>
            </a:r>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11</a:t>
            </a:fld>
            <a:endParaRPr lang="en-US"/>
          </a:p>
        </p:txBody>
      </p:sp>
    </p:spTree>
    <p:extLst>
      <p:ext uri="{BB962C8B-B14F-4D97-AF65-F5344CB8AC3E}">
        <p14:creationId xmlns:p14="http://schemas.microsoft.com/office/powerpoint/2010/main" val="3002493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46C55-DBCE-BE40-B7B1-D03C52A6C0A4}" type="slidenum">
              <a:rPr lang="en-US" smtClean="0"/>
              <a:pPr/>
              <a:t>12</a:t>
            </a:fld>
            <a:endParaRPr lang="en-US"/>
          </a:p>
        </p:txBody>
      </p:sp>
    </p:spTree>
    <p:extLst>
      <p:ext uri="{BB962C8B-B14F-4D97-AF65-F5344CB8AC3E}">
        <p14:creationId xmlns:p14="http://schemas.microsoft.com/office/powerpoint/2010/main" val="3881251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a:t>
            </a:r>
            <a:r>
              <a:rPr lang="en-US" baseline="0" dirty="0" smtClean="0"/>
              <a:t> these, two are by far the source of student difficulty. These can be present in text in any number of ways. Ten factorial ways, actually. (10 x 9 x 8 x …)</a:t>
            </a:r>
            <a:endParaRPr lang="en-US" dirty="0"/>
          </a:p>
        </p:txBody>
      </p:sp>
      <p:sp>
        <p:nvSpPr>
          <p:cNvPr id="4" name="Slide Number Placeholder 3"/>
          <p:cNvSpPr>
            <a:spLocks noGrp="1"/>
          </p:cNvSpPr>
          <p:nvPr>
            <p:ph type="sldNum" sz="quarter" idx="10"/>
          </p:nvPr>
        </p:nvSpPr>
        <p:spPr/>
        <p:txBody>
          <a:bodyPr/>
          <a:lstStyle/>
          <a:p>
            <a:fld id="{7B182B08-C8A8-4792-9451-D0C6A855989C}" type="slidenum">
              <a:rPr lang="en-US" smtClean="0"/>
              <a:pPr/>
              <a:t>15</a:t>
            </a:fld>
            <a:endParaRPr lang="en-US"/>
          </a:p>
        </p:txBody>
      </p:sp>
    </p:spTree>
    <p:extLst>
      <p:ext uri="{BB962C8B-B14F-4D97-AF65-F5344CB8AC3E}">
        <p14:creationId xmlns:p14="http://schemas.microsoft.com/office/powerpoint/2010/main" val="2433433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6956"/>
            <a:ext cx="7772400" cy="646331"/>
          </a:xfrm>
        </p:spPr>
        <p:txBody>
          <a:bodyPr>
            <a:spAutoFit/>
          </a:bodyPr>
          <a:lstStyle>
            <a:lvl1pPr algn="ctr">
              <a:defRPr sz="3600" normalizeH="0">
                <a:solidFill>
                  <a:srgbClr val="2A409A"/>
                </a:solidFill>
                <a:latin typeface="Helvetica 85 Heavy"/>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78588"/>
            <a:ext cx="6400800" cy="584776"/>
          </a:xfrm>
        </p:spPr>
        <p:txBody>
          <a:bodyPr>
            <a:spAutoFit/>
          </a:bodyPr>
          <a:lstStyle>
            <a:lvl1pPr marL="0" indent="0" algn="ctr">
              <a:buNone/>
              <a:defRPr sz="3200" b="0" i="0">
                <a:solidFill>
                  <a:srgbClr val="2A409A"/>
                </a:solidFill>
                <a:latin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1371600" y="5062538"/>
            <a:ext cx="6400800" cy="461665"/>
          </a:xfrm>
        </p:spPr>
        <p:txBody>
          <a:bodyPr/>
          <a:lstStyle>
            <a:lvl1pPr marL="0" indent="0" algn="ctr">
              <a:buFontTx/>
              <a:buNone/>
              <a:defRPr baseline="0">
                <a:solidFill>
                  <a:srgbClr val="2A409A"/>
                </a:solidFill>
              </a:defRPr>
            </a:lvl1pPr>
          </a:lstStyle>
          <a:p>
            <a:pPr lvl="0"/>
            <a:r>
              <a:rPr lang="en-US" dirty="0" smtClean="0"/>
              <a:t>Click to edit presenter name</a:t>
            </a:r>
          </a:p>
        </p:txBody>
      </p:sp>
      <p:sp>
        <p:nvSpPr>
          <p:cNvPr id="11" name="Text Placeholder 10"/>
          <p:cNvSpPr>
            <a:spLocks noGrp="1"/>
          </p:cNvSpPr>
          <p:nvPr>
            <p:ph type="body" sz="quarter" idx="11" hasCustomPrompt="1"/>
          </p:nvPr>
        </p:nvSpPr>
        <p:spPr>
          <a:xfrm>
            <a:off x="1371600" y="5697538"/>
            <a:ext cx="6400800" cy="369332"/>
          </a:xfrm>
        </p:spPr>
        <p:txBody>
          <a:bodyPr/>
          <a:lstStyle>
            <a:lvl1pPr marL="0" indent="0" algn="ctr">
              <a:buFontTx/>
              <a:buNone/>
              <a:defRPr sz="1800"/>
            </a:lvl1pPr>
          </a:lstStyle>
          <a:p>
            <a:pPr lvl="0"/>
            <a:r>
              <a:rPr lang="en-US" sz="1800" dirty="0" smtClean="0"/>
              <a:t>Click to edit Department of Ed name</a:t>
            </a:r>
            <a:endParaRPr lang="en-US" dirty="0"/>
          </a:p>
        </p:txBody>
      </p:sp>
    </p:spTree>
    <p:extLst>
      <p:ext uri="{BB962C8B-B14F-4D97-AF65-F5344CB8AC3E}">
        <p14:creationId xmlns:p14="http://schemas.microsoft.com/office/powerpoint/2010/main" val="334039534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44403"/>
            <a:ext cx="8229600" cy="3186154"/>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6018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1687"/>
            <a:ext cx="2057400" cy="5230756"/>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1687"/>
            <a:ext cx="6019800" cy="5230756"/>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08265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6956"/>
            <a:ext cx="7772400" cy="646331"/>
          </a:xfrm>
        </p:spPr>
        <p:txBody>
          <a:bodyPr>
            <a:spAutoFit/>
          </a:bodyPr>
          <a:lstStyle>
            <a:lvl1pPr algn="ctr">
              <a:defRPr sz="3600" normalizeH="0">
                <a:solidFill>
                  <a:srgbClr val="2A409A"/>
                </a:solidFill>
                <a:latin typeface="Helvetica 85 Heavy"/>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78588"/>
            <a:ext cx="6400800" cy="584776"/>
          </a:xfrm>
        </p:spPr>
        <p:txBody>
          <a:bodyPr>
            <a:spAutoFit/>
          </a:bodyPr>
          <a:lstStyle>
            <a:lvl1pPr marL="0" indent="0" algn="ctr">
              <a:buNone/>
              <a:defRPr sz="3200" b="0" i="0">
                <a:solidFill>
                  <a:srgbClr val="2A409A"/>
                </a:solidFill>
                <a:latin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1371600" y="5062538"/>
            <a:ext cx="6400800" cy="461665"/>
          </a:xfrm>
        </p:spPr>
        <p:txBody>
          <a:bodyPr/>
          <a:lstStyle>
            <a:lvl1pPr marL="0" indent="0" algn="ctr">
              <a:buFontTx/>
              <a:buNone/>
              <a:defRPr baseline="0">
                <a:solidFill>
                  <a:srgbClr val="2A409A"/>
                </a:solidFill>
              </a:defRPr>
            </a:lvl1pPr>
          </a:lstStyle>
          <a:p>
            <a:pPr lvl="0"/>
            <a:r>
              <a:rPr lang="en-US" dirty="0" smtClean="0"/>
              <a:t>Click to edit presenter name</a:t>
            </a:r>
          </a:p>
        </p:txBody>
      </p:sp>
      <p:sp>
        <p:nvSpPr>
          <p:cNvPr id="11" name="Text Placeholder 10"/>
          <p:cNvSpPr>
            <a:spLocks noGrp="1"/>
          </p:cNvSpPr>
          <p:nvPr>
            <p:ph type="body" sz="quarter" idx="11" hasCustomPrompt="1"/>
          </p:nvPr>
        </p:nvSpPr>
        <p:spPr>
          <a:xfrm>
            <a:off x="1371600" y="5697538"/>
            <a:ext cx="6400800" cy="369332"/>
          </a:xfrm>
        </p:spPr>
        <p:txBody>
          <a:bodyPr/>
          <a:lstStyle>
            <a:lvl1pPr marL="0" indent="0" algn="ctr">
              <a:buFontTx/>
              <a:buNone/>
              <a:defRPr sz="1800"/>
            </a:lvl1pPr>
          </a:lstStyle>
          <a:p>
            <a:pPr lvl="0"/>
            <a:r>
              <a:rPr lang="en-US" sz="1800" dirty="0" smtClean="0"/>
              <a:t>Click to edit Department of Ed name</a:t>
            </a:r>
            <a:endParaRPr lang="en-US" dirty="0"/>
          </a:p>
        </p:txBody>
      </p:sp>
    </p:spTree>
    <p:extLst>
      <p:ext uri="{BB962C8B-B14F-4D97-AF65-F5344CB8AC3E}">
        <p14:creationId xmlns:p14="http://schemas.microsoft.com/office/powerpoint/2010/main" val="3448255364"/>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254064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76099"/>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94318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621395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999387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012984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253493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175581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5414"/>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7541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03746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183634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5227415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1224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2441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57898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84601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44403"/>
            <a:ext cx="8229600" cy="3186154"/>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886651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1687"/>
            <a:ext cx="2057400" cy="5230756"/>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1687"/>
            <a:ext cx="6019800" cy="5230756"/>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6861405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6956"/>
            <a:ext cx="7772400" cy="646331"/>
          </a:xfrm>
        </p:spPr>
        <p:txBody>
          <a:bodyPr>
            <a:spAutoFit/>
          </a:bodyPr>
          <a:lstStyle>
            <a:lvl1pPr algn="ctr">
              <a:defRPr sz="3600" normalizeH="0">
                <a:solidFill>
                  <a:srgbClr val="2A409A"/>
                </a:solidFill>
                <a:latin typeface="Helvetica 85 Heavy"/>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78588"/>
            <a:ext cx="6400800" cy="584776"/>
          </a:xfrm>
        </p:spPr>
        <p:txBody>
          <a:bodyPr>
            <a:spAutoFit/>
          </a:bodyPr>
          <a:lstStyle>
            <a:lvl1pPr marL="0" indent="0" algn="ctr">
              <a:buNone/>
              <a:defRPr sz="3200" b="0" i="0">
                <a:solidFill>
                  <a:srgbClr val="2A409A"/>
                </a:solidFill>
                <a:latin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1371600" y="5062538"/>
            <a:ext cx="6400800" cy="461665"/>
          </a:xfrm>
        </p:spPr>
        <p:txBody>
          <a:bodyPr/>
          <a:lstStyle>
            <a:lvl1pPr marL="0" indent="0" algn="ctr">
              <a:buFontTx/>
              <a:buNone/>
              <a:defRPr baseline="0">
                <a:solidFill>
                  <a:srgbClr val="2A409A"/>
                </a:solidFill>
              </a:defRPr>
            </a:lvl1pPr>
          </a:lstStyle>
          <a:p>
            <a:pPr lvl="0"/>
            <a:r>
              <a:rPr lang="en-US" dirty="0" smtClean="0"/>
              <a:t>Click to edit presenter name</a:t>
            </a:r>
          </a:p>
        </p:txBody>
      </p:sp>
      <p:sp>
        <p:nvSpPr>
          <p:cNvPr id="11" name="Text Placeholder 10"/>
          <p:cNvSpPr>
            <a:spLocks noGrp="1"/>
          </p:cNvSpPr>
          <p:nvPr>
            <p:ph type="body" sz="quarter" idx="11" hasCustomPrompt="1"/>
          </p:nvPr>
        </p:nvSpPr>
        <p:spPr>
          <a:xfrm>
            <a:off x="1371600" y="5697538"/>
            <a:ext cx="6400800" cy="369332"/>
          </a:xfrm>
        </p:spPr>
        <p:txBody>
          <a:bodyPr/>
          <a:lstStyle>
            <a:lvl1pPr marL="0" indent="0" algn="ctr">
              <a:buFontTx/>
              <a:buNone/>
              <a:defRPr sz="1800"/>
            </a:lvl1pPr>
          </a:lstStyle>
          <a:p>
            <a:pPr lvl="0"/>
            <a:r>
              <a:rPr lang="en-US" sz="1800" dirty="0" smtClean="0"/>
              <a:t>Click to edit Department of Ed name</a:t>
            </a:r>
            <a:endParaRPr lang="en-US" dirty="0"/>
          </a:p>
        </p:txBody>
      </p:sp>
    </p:spTree>
    <p:extLst>
      <p:ext uri="{BB962C8B-B14F-4D97-AF65-F5344CB8AC3E}">
        <p14:creationId xmlns:p14="http://schemas.microsoft.com/office/powerpoint/2010/main" val="4035381056"/>
      </p:ext>
    </p:extLst>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5712099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76099"/>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94318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9214864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6952022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930301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0487546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5346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76099"/>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94318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6335039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5414"/>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7541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03746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8015296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1224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2441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57898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502964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44403"/>
            <a:ext cx="8229600" cy="3186154"/>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5931428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1687"/>
            <a:ext cx="2057400" cy="5230756"/>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1687"/>
            <a:ext cx="6019800" cy="5230756"/>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6418185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6956"/>
            <a:ext cx="7772400" cy="646331"/>
          </a:xfrm>
        </p:spPr>
        <p:txBody>
          <a:bodyPr>
            <a:spAutoFit/>
          </a:bodyPr>
          <a:lstStyle>
            <a:lvl1pPr algn="ctr">
              <a:defRPr sz="3600" normalizeH="0">
                <a:solidFill>
                  <a:srgbClr val="2A409A"/>
                </a:solidFill>
                <a:latin typeface="Helvetica 85 Heavy"/>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78588"/>
            <a:ext cx="6400800" cy="584776"/>
          </a:xfrm>
        </p:spPr>
        <p:txBody>
          <a:bodyPr>
            <a:spAutoFit/>
          </a:bodyPr>
          <a:lstStyle>
            <a:lvl1pPr marL="0" indent="0" algn="ctr">
              <a:buNone/>
              <a:defRPr sz="3200" b="0" i="0">
                <a:solidFill>
                  <a:srgbClr val="2A409A"/>
                </a:solidFill>
                <a:latin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1371600" y="5062538"/>
            <a:ext cx="6400800" cy="461665"/>
          </a:xfrm>
        </p:spPr>
        <p:txBody>
          <a:bodyPr/>
          <a:lstStyle>
            <a:lvl1pPr marL="0" indent="0" algn="ctr">
              <a:buFontTx/>
              <a:buNone/>
              <a:defRPr baseline="0">
                <a:solidFill>
                  <a:srgbClr val="2A409A"/>
                </a:solidFill>
              </a:defRPr>
            </a:lvl1pPr>
          </a:lstStyle>
          <a:p>
            <a:pPr lvl="0"/>
            <a:r>
              <a:rPr lang="en-US" dirty="0" smtClean="0"/>
              <a:t>Click to edit presenter name</a:t>
            </a:r>
          </a:p>
        </p:txBody>
      </p:sp>
      <p:sp>
        <p:nvSpPr>
          <p:cNvPr id="11" name="Text Placeholder 10"/>
          <p:cNvSpPr>
            <a:spLocks noGrp="1"/>
          </p:cNvSpPr>
          <p:nvPr>
            <p:ph type="body" sz="quarter" idx="11" hasCustomPrompt="1"/>
          </p:nvPr>
        </p:nvSpPr>
        <p:spPr>
          <a:xfrm>
            <a:off x="1371600" y="5697538"/>
            <a:ext cx="6400800" cy="369332"/>
          </a:xfrm>
        </p:spPr>
        <p:txBody>
          <a:bodyPr/>
          <a:lstStyle>
            <a:lvl1pPr marL="0" indent="0" algn="ctr">
              <a:buFontTx/>
              <a:buNone/>
              <a:defRPr sz="1800"/>
            </a:lvl1pPr>
          </a:lstStyle>
          <a:p>
            <a:pPr lvl="0"/>
            <a:r>
              <a:rPr lang="en-US" sz="1800" dirty="0" smtClean="0"/>
              <a:t>Click to edit Department of Ed name</a:t>
            </a:r>
            <a:endParaRPr lang="en-US" dirty="0"/>
          </a:p>
        </p:txBody>
      </p:sp>
    </p:spTree>
    <p:extLst>
      <p:ext uri="{BB962C8B-B14F-4D97-AF65-F5344CB8AC3E}">
        <p14:creationId xmlns:p14="http://schemas.microsoft.com/office/powerpoint/2010/main" val="4276407883"/>
      </p:ext>
    </p:extLst>
  </p:cSld>
  <p:clrMapOvr>
    <a:masterClrMapping/>
  </p:clrMapOvr>
  <p:timing>
    <p:tnLst>
      <p:par>
        <p:cTn xmlns:p14="http://schemas.microsoft.com/office/powerpoint/2010/mai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0987738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76099"/>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94318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594730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87045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1150684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178433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679224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9354442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5414"/>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7541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03746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6503593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1224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2441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57898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9916146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44403"/>
            <a:ext cx="8229600" cy="3186154"/>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4284979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1687"/>
            <a:ext cx="2057400" cy="5230756"/>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1687"/>
            <a:ext cx="6019800" cy="5230756"/>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4593982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6956"/>
            <a:ext cx="7772400" cy="646331"/>
          </a:xfrm>
        </p:spPr>
        <p:txBody>
          <a:bodyPr>
            <a:spAutoFit/>
          </a:bodyPr>
          <a:lstStyle>
            <a:lvl1pPr algn="ctr">
              <a:defRPr sz="3600" normalizeH="0">
                <a:solidFill>
                  <a:srgbClr val="2A409A"/>
                </a:solidFill>
                <a:latin typeface="Helvetica 85 Heavy"/>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78588"/>
            <a:ext cx="6400800" cy="584776"/>
          </a:xfrm>
        </p:spPr>
        <p:txBody>
          <a:bodyPr>
            <a:spAutoFit/>
          </a:bodyPr>
          <a:lstStyle>
            <a:lvl1pPr marL="0" indent="0" algn="ctr">
              <a:buNone/>
              <a:defRPr sz="3200" b="0" i="0">
                <a:solidFill>
                  <a:srgbClr val="2A409A"/>
                </a:solidFill>
                <a:latin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1371600" y="5062538"/>
            <a:ext cx="6400800" cy="461665"/>
          </a:xfrm>
        </p:spPr>
        <p:txBody>
          <a:bodyPr/>
          <a:lstStyle>
            <a:lvl1pPr marL="0" indent="0" algn="ctr">
              <a:buFontTx/>
              <a:buNone/>
              <a:defRPr baseline="0">
                <a:solidFill>
                  <a:srgbClr val="2A409A"/>
                </a:solidFill>
              </a:defRPr>
            </a:lvl1pPr>
          </a:lstStyle>
          <a:p>
            <a:pPr lvl="0"/>
            <a:r>
              <a:rPr lang="en-US" dirty="0" smtClean="0"/>
              <a:t>Click to edit presenter name</a:t>
            </a:r>
          </a:p>
        </p:txBody>
      </p:sp>
      <p:sp>
        <p:nvSpPr>
          <p:cNvPr id="11" name="Text Placeholder 10"/>
          <p:cNvSpPr>
            <a:spLocks noGrp="1"/>
          </p:cNvSpPr>
          <p:nvPr>
            <p:ph type="body" sz="quarter" idx="11" hasCustomPrompt="1"/>
          </p:nvPr>
        </p:nvSpPr>
        <p:spPr>
          <a:xfrm>
            <a:off x="1371600" y="5697538"/>
            <a:ext cx="6400800" cy="369332"/>
          </a:xfrm>
        </p:spPr>
        <p:txBody>
          <a:bodyPr/>
          <a:lstStyle>
            <a:lvl1pPr marL="0" indent="0" algn="ctr">
              <a:buFontTx/>
              <a:buNone/>
              <a:defRPr sz="1800"/>
            </a:lvl1pPr>
          </a:lstStyle>
          <a:p>
            <a:pPr lvl="0"/>
            <a:r>
              <a:rPr lang="en-US" sz="1800" dirty="0" smtClean="0"/>
              <a:t>Click to edit Department of Ed name</a:t>
            </a:r>
            <a:endParaRPr lang="en-US" dirty="0"/>
          </a:p>
        </p:txBody>
      </p:sp>
    </p:spTree>
    <p:extLst>
      <p:ext uri="{BB962C8B-B14F-4D97-AF65-F5344CB8AC3E}">
        <p14:creationId xmlns:p14="http://schemas.microsoft.com/office/powerpoint/2010/main" val="1113969452"/>
      </p:ext>
    </p:extLst>
  </p:cSld>
  <p:clrMapOvr>
    <a:masterClrMapping/>
  </p:clrMapOvr>
  <p:timing>
    <p:tnLst>
      <p:par>
        <p:cTn xmlns:p14="http://schemas.microsoft.com/office/powerpoint/2010/mai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238125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76099"/>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94318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3473719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76358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31385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9616214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8166884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76728685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5414"/>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7541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03746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900074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1224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2441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57898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6313455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44403"/>
            <a:ext cx="8229600" cy="3186154"/>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1995774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1687"/>
            <a:ext cx="2057400" cy="5230756"/>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1687"/>
            <a:ext cx="6019800" cy="5230756"/>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831478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71191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74516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5414"/>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7541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03746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84083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1224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2441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57898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E1A7B54-3846-1546-AF9B-6F7177DA06A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317797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1.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3" Type="http://schemas.openxmlformats.org/officeDocument/2006/relationships/image" Target="../media/image1.jpeg"/><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95633"/>
            <a:ext cx="8229600" cy="584776"/>
          </a:xfrm>
          <a:prstGeom prst="rect">
            <a:avLst/>
          </a:prstGeom>
        </p:spPr>
        <p:txBody>
          <a:bodyPr vert="horz" lIns="91440" tIns="45720" rIns="91440" bIns="45720" rtlCol="0" anchor="ctr">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11842"/>
            <a:ext cx="8229600" cy="2049792"/>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824636" y="6483180"/>
            <a:ext cx="2133600" cy="365125"/>
          </a:xfrm>
          <a:prstGeom prst="rect">
            <a:avLst/>
          </a:prstGeom>
        </p:spPr>
        <p:txBody>
          <a:bodyPr vert="horz" lIns="91440" tIns="45720" rIns="91440" bIns="45720" rtlCol="0" anchor="ctr"/>
          <a:lstStyle>
            <a:lvl1pPr algn="r">
              <a:defRPr sz="1200">
                <a:solidFill>
                  <a:schemeClr val="bg1"/>
                </a:solidFill>
                <a:latin typeface="Helvetica"/>
              </a:defRPr>
            </a:lvl1pPr>
          </a:lstStyle>
          <a:p>
            <a:pPr defTabSz="457200"/>
            <a:fld id="{DE1A7B54-3846-1546-AF9B-6F7177DA06A0}"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3356249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latinLnBrk="0" hangingPunct="1">
        <a:spcBef>
          <a:spcPct val="0"/>
        </a:spcBef>
        <a:buNone/>
        <a:defRPr sz="3200" kern="1200">
          <a:solidFill>
            <a:srgbClr val="2A409A"/>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2400" kern="1200">
          <a:solidFill>
            <a:srgbClr val="2A409A"/>
          </a:solidFill>
          <a:latin typeface="Helvetica"/>
          <a:ea typeface="+mn-ea"/>
          <a:cs typeface="+mn-cs"/>
        </a:defRPr>
      </a:lvl1pPr>
      <a:lvl2pPr marL="742950" indent="-285750" algn="l" defTabSz="457200" rtl="0" eaLnBrk="1" latinLnBrk="0" hangingPunct="1">
        <a:spcBef>
          <a:spcPct val="20000"/>
        </a:spcBef>
        <a:buFont typeface="Arial"/>
        <a:buChar char="–"/>
        <a:defRPr sz="2200" kern="1200">
          <a:solidFill>
            <a:srgbClr val="2A409A"/>
          </a:solidFill>
          <a:latin typeface="Helvetica"/>
          <a:ea typeface="+mn-ea"/>
          <a:cs typeface="+mn-cs"/>
        </a:defRPr>
      </a:lvl2pPr>
      <a:lvl3pPr marL="11430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95633"/>
            <a:ext cx="8229600" cy="584776"/>
          </a:xfrm>
          <a:prstGeom prst="rect">
            <a:avLst/>
          </a:prstGeom>
        </p:spPr>
        <p:txBody>
          <a:bodyPr vert="horz" lIns="91440" tIns="45720" rIns="91440" bIns="45720" rtlCol="0" anchor="ctr">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11842"/>
            <a:ext cx="8229600" cy="2049792"/>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824636" y="6483180"/>
            <a:ext cx="2133600" cy="365125"/>
          </a:xfrm>
          <a:prstGeom prst="rect">
            <a:avLst/>
          </a:prstGeom>
        </p:spPr>
        <p:txBody>
          <a:bodyPr vert="horz" lIns="91440" tIns="45720" rIns="91440" bIns="45720" rtlCol="0" anchor="ctr"/>
          <a:lstStyle>
            <a:lvl1pPr algn="r">
              <a:defRPr sz="1200">
                <a:solidFill>
                  <a:schemeClr val="bg1"/>
                </a:solidFill>
                <a:latin typeface="Helvetica"/>
              </a:defRPr>
            </a:lvl1pPr>
          </a:lstStyle>
          <a:p>
            <a:pPr defTabSz="457200"/>
            <a:fld id="{DE1A7B54-3846-1546-AF9B-6F7177DA06A0}"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17792026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latinLnBrk="0" hangingPunct="1">
        <a:spcBef>
          <a:spcPct val="0"/>
        </a:spcBef>
        <a:buNone/>
        <a:defRPr sz="3200" kern="1200">
          <a:solidFill>
            <a:srgbClr val="2A409A"/>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2400" kern="1200">
          <a:solidFill>
            <a:srgbClr val="2A409A"/>
          </a:solidFill>
          <a:latin typeface="Helvetica"/>
          <a:ea typeface="+mn-ea"/>
          <a:cs typeface="+mn-cs"/>
        </a:defRPr>
      </a:lvl1pPr>
      <a:lvl2pPr marL="742950" indent="-285750" algn="l" defTabSz="457200" rtl="0" eaLnBrk="1" latinLnBrk="0" hangingPunct="1">
        <a:spcBef>
          <a:spcPct val="20000"/>
        </a:spcBef>
        <a:buFont typeface="Arial"/>
        <a:buChar char="–"/>
        <a:defRPr sz="2200" kern="1200">
          <a:solidFill>
            <a:srgbClr val="2A409A"/>
          </a:solidFill>
          <a:latin typeface="Helvetica"/>
          <a:ea typeface="+mn-ea"/>
          <a:cs typeface="+mn-cs"/>
        </a:defRPr>
      </a:lvl2pPr>
      <a:lvl3pPr marL="11430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3"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95633"/>
            <a:ext cx="8229600" cy="584776"/>
          </a:xfrm>
          <a:prstGeom prst="rect">
            <a:avLst/>
          </a:prstGeom>
        </p:spPr>
        <p:txBody>
          <a:bodyPr vert="horz" lIns="91440" tIns="45720" rIns="91440" bIns="45720" rtlCol="0" anchor="ctr">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11842"/>
            <a:ext cx="8229600" cy="2049792"/>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824636" y="6483180"/>
            <a:ext cx="2133600" cy="365125"/>
          </a:xfrm>
          <a:prstGeom prst="rect">
            <a:avLst/>
          </a:prstGeom>
        </p:spPr>
        <p:txBody>
          <a:bodyPr vert="horz" lIns="91440" tIns="45720" rIns="91440" bIns="45720" rtlCol="0" anchor="ctr"/>
          <a:lstStyle>
            <a:lvl1pPr algn="r">
              <a:defRPr sz="1200">
                <a:solidFill>
                  <a:schemeClr val="bg1"/>
                </a:solidFill>
                <a:latin typeface="Helvetica"/>
              </a:defRPr>
            </a:lvl1pPr>
          </a:lstStyle>
          <a:p>
            <a:pPr defTabSz="457200"/>
            <a:fld id="{DE1A7B54-3846-1546-AF9B-6F7177DA06A0}"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5560061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457200" rtl="0" eaLnBrk="1" latinLnBrk="0" hangingPunct="1">
        <a:spcBef>
          <a:spcPct val="0"/>
        </a:spcBef>
        <a:buNone/>
        <a:defRPr sz="3200" kern="1200">
          <a:solidFill>
            <a:srgbClr val="2A409A"/>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2400" kern="1200">
          <a:solidFill>
            <a:srgbClr val="2A409A"/>
          </a:solidFill>
          <a:latin typeface="Helvetica"/>
          <a:ea typeface="+mn-ea"/>
          <a:cs typeface="+mn-cs"/>
        </a:defRPr>
      </a:lvl1pPr>
      <a:lvl2pPr marL="742950" indent="-285750" algn="l" defTabSz="457200" rtl="0" eaLnBrk="1" latinLnBrk="0" hangingPunct="1">
        <a:spcBef>
          <a:spcPct val="20000"/>
        </a:spcBef>
        <a:buFont typeface="Arial"/>
        <a:buChar char="–"/>
        <a:defRPr sz="2200" kern="1200">
          <a:solidFill>
            <a:srgbClr val="2A409A"/>
          </a:solidFill>
          <a:latin typeface="Helvetica"/>
          <a:ea typeface="+mn-ea"/>
          <a:cs typeface="+mn-cs"/>
        </a:defRPr>
      </a:lvl2pPr>
      <a:lvl3pPr marL="11430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13"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95633"/>
            <a:ext cx="8229600" cy="584776"/>
          </a:xfrm>
          <a:prstGeom prst="rect">
            <a:avLst/>
          </a:prstGeom>
        </p:spPr>
        <p:txBody>
          <a:bodyPr vert="horz" lIns="91440" tIns="45720" rIns="91440" bIns="45720" rtlCol="0" anchor="ctr">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11842"/>
            <a:ext cx="8229600" cy="2049792"/>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824636" y="6483180"/>
            <a:ext cx="2133600" cy="365125"/>
          </a:xfrm>
          <a:prstGeom prst="rect">
            <a:avLst/>
          </a:prstGeom>
        </p:spPr>
        <p:txBody>
          <a:bodyPr vert="horz" lIns="91440" tIns="45720" rIns="91440" bIns="45720" rtlCol="0" anchor="ctr"/>
          <a:lstStyle>
            <a:lvl1pPr algn="r">
              <a:defRPr sz="1200">
                <a:solidFill>
                  <a:schemeClr val="bg1"/>
                </a:solidFill>
                <a:latin typeface="Helvetica"/>
              </a:defRPr>
            </a:lvl1pPr>
          </a:lstStyle>
          <a:p>
            <a:pPr defTabSz="457200"/>
            <a:fld id="{DE1A7B54-3846-1546-AF9B-6F7177DA06A0}"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7123167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457200" rtl="0" eaLnBrk="1" latinLnBrk="0" hangingPunct="1">
        <a:spcBef>
          <a:spcPct val="0"/>
        </a:spcBef>
        <a:buNone/>
        <a:defRPr sz="3200" kern="1200">
          <a:solidFill>
            <a:srgbClr val="2A409A"/>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2400" kern="1200">
          <a:solidFill>
            <a:srgbClr val="2A409A"/>
          </a:solidFill>
          <a:latin typeface="Helvetica"/>
          <a:ea typeface="+mn-ea"/>
          <a:cs typeface="+mn-cs"/>
        </a:defRPr>
      </a:lvl1pPr>
      <a:lvl2pPr marL="742950" indent="-285750" algn="l" defTabSz="457200" rtl="0" eaLnBrk="1" latinLnBrk="0" hangingPunct="1">
        <a:spcBef>
          <a:spcPct val="20000"/>
        </a:spcBef>
        <a:buFont typeface="Arial"/>
        <a:buChar char="–"/>
        <a:defRPr sz="2200" kern="1200">
          <a:solidFill>
            <a:srgbClr val="2A409A"/>
          </a:solidFill>
          <a:latin typeface="Helvetica"/>
          <a:ea typeface="+mn-ea"/>
          <a:cs typeface="+mn-cs"/>
        </a:defRPr>
      </a:lvl2pPr>
      <a:lvl3pPr marL="11430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1">
          <a:blip r:embed="rId13"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95633"/>
            <a:ext cx="8229600" cy="584776"/>
          </a:xfrm>
          <a:prstGeom prst="rect">
            <a:avLst/>
          </a:prstGeom>
        </p:spPr>
        <p:txBody>
          <a:bodyPr vert="horz" lIns="91440" tIns="45720" rIns="91440" bIns="45720" rtlCol="0" anchor="ctr">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11842"/>
            <a:ext cx="8229600" cy="2049792"/>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824636" y="6483180"/>
            <a:ext cx="2133600" cy="365125"/>
          </a:xfrm>
          <a:prstGeom prst="rect">
            <a:avLst/>
          </a:prstGeom>
        </p:spPr>
        <p:txBody>
          <a:bodyPr vert="horz" lIns="91440" tIns="45720" rIns="91440" bIns="45720" rtlCol="0" anchor="ctr"/>
          <a:lstStyle>
            <a:lvl1pPr algn="r">
              <a:defRPr sz="1200">
                <a:solidFill>
                  <a:schemeClr val="bg1"/>
                </a:solidFill>
                <a:latin typeface="Helvetica"/>
              </a:defRPr>
            </a:lvl1pPr>
          </a:lstStyle>
          <a:p>
            <a:pPr defTabSz="457200"/>
            <a:fld id="{DE1A7B54-3846-1546-AF9B-6F7177DA06A0}"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414952464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457200" rtl="0" eaLnBrk="1" latinLnBrk="0" hangingPunct="1">
        <a:spcBef>
          <a:spcPct val="0"/>
        </a:spcBef>
        <a:buNone/>
        <a:defRPr sz="3200" kern="1200">
          <a:solidFill>
            <a:srgbClr val="2A409A"/>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2400" kern="1200">
          <a:solidFill>
            <a:srgbClr val="2A409A"/>
          </a:solidFill>
          <a:latin typeface="Helvetica"/>
          <a:ea typeface="+mn-ea"/>
          <a:cs typeface="+mn-cs"/>
        </a:defRPr>
      </a:lvl1pPr>
      <a:lvl2pPr marL="742950" indent="-285750" algn="l" defTabSz="457200" rtl="0" eaLnBrk="1" latinLnBrk="0" hangingPunct="1">
        <a:spcBef>
          <a:spcPct val="20000"/>
        </a:spcBef>
        <a:buFont typeface="Arial"/>
        <a:buChar char="–"/>
        <a:defRPr sz="2200" kern="1200">
          <a:solidFill>
            <a:srgbClr val="2A409A"/>
          </a:solidFill>
          <a:latin typeface="Helvetica"/>
          <a:ea typeface="+mn-ea"/>
          <a:cs typeface="+mn-cs"/>
        </a:defRPr>
      </a:lvl2pPr>
      <a:lvl3pPr marL="11430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rgbClr val="2A409A"/>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ccsso.org/Navigating_Text_Complexity.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2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hyperlink" Target="mailto:malkire@standardswork.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56681"/>
            <a:ext cx="7772400" cy="1200329"/>
          </a:xfrm>
        </p:spPr>
        <p:txBody>
          <a:bodyPr/>
          <a:lstStyle/>
          <a:p>
            <a:r>
              <a:rPr lang="en-US" dirty="0" smtClean="0"/>
              <a:t>Exploration of Key Instructional Advances in Literacy</a:t>
            </a:r>
            <a:endParaRPr lang="en-US" dirty="0"/>
          </a:p>
        </p:txBody>
      </p:sp>
      <p:sp>
        <p:nvSpPr>
          <p:cNvPr id="3" name="Subtitle 2"/>
          <p:cNvSpPr>
            <a:spLocks noGrp="1"/>
          </p:cNvSpPr>
          <p:nvPr>
            <p:ph type="subTitle" idx="1"/>
          </p:nvPr>
        </p:nvSpPr>
        <p:spPr>
          <a:xfrm>
            <a:off x="1090849" y="4178588"/>
            <a:ext cx="7180065" cy="584775"/>
          </a:xfrm>
        </p:spPr>
        <p:txBody>
          <a:bodyPr/>
          <a:lstStyle/>
          <a:p>
            <a:endParaRPr lang="en-US" dirty="0"/>
          </a:p>
        </p:txBody>
      </p:sp>
      <p:sp>
        <p:nvSpPr>
          <p:cNvPr id="4" name="Text Placeholder 3"/>
          <p:cNvSpPr>
            <a:spLocks noGrp="1"/>
          </p:cNvSpPr>
          <p:nvPr>
            <p:ph type="body" sz="quarter" idx="10"/>
          </p:nvPr>
        </p:nvSpPr>
        <p:spPr/>
        <p:txBody>
          <a:bodyPr/>
          <a:lstStyle/>
          <a:p>
            <a:r>
              <a:rPr lang="en-US" dirty="0" smtClean="0">
                <a:solidFill>
                  <a:srgbClr val="000000"/>
                </a:solidFill>
              </a:rPr>
              <a:t>Meredith </a:t>
            </a:r>
            <a:r>
              <a:rPr lang="en-US" dirty="0" err="1" smtClean="0">
                <a:solidFill>
                  <a:srgbClr val="000000"/>
                </a:solidFill>
              </a:rPr>
              <a:t>Liben</a:t>
            </a:r>
            <a:r>
              <a:rPr lang="en-US" dirty="0" smtClean="0">
                <a:solidFill>
                  <a:srgbClr val="000000"/>
                </a:solidFill>
              </a:rPr>
              <a:t> of StandardsWork, Inc.</a:t>
            </a:r>
            <a:endParaRPr lang="en-US" dirty="0">
              <a:solidFill>
                <a:srgbClr val="000000"/>
              </a:solidFill>
            </a:endParaRPr>
          </a:p>
        </p:txBody>
      </p:sp>
      <p:sp>
        <p:nvSpPr>
          <p:cNvPr id="5" name="Text Placeholder 4"/>
          <p:cNvSpPr>
            <a:spLocks noGrp="1"/>
          </p:cNvSpPr>
          <p:nvPr>
            <p:ph type="body" sz="quarter" idx="11"/>
          </p:nvPr>
        </p:nvSpPr>
        <p:spPr>
          <a:xfrm>
            <a:off x="1371600" y="5697538"/>
            <a:ext cx="6400800" cy="1101840"/>
          </a:xfrm>
        </p:spPr>
        <p:txBody>
          <a:bodyPr/>
          <a:lstStyle/>
          <a:p>
            <a:r>
              <a:rPr lang="en-US" sz="2000" dirty="0" smtClean="0">
                <a:solidFill>
                  <a:srgbClr val="000000"/>
                </a:solidFill>
              </a:rPr>
              <a:t>U.S. Department of Education</a:t>
            </a:r>
          </a:p>
          <a:p>
            <a:r>
              <a:rPr lang="en-US" sz="2000" dirty="0" smtClean="0">
                <a:solidFill>
                  <a:srgbClr val="000000"/>
                </a:solidFill>
              </a:rPr>
              <a:t>Office of Career, Technical, and A</a:t>
            </a:r>
            <a:r>
              <a:rPr lang="en-US" dirty="0" smtClean="0">
                <a:solidFill>
                  <a:srgbClr val="000000"/>
                </a:solidFill>
              </a:rPr>
              <a:t>dult Education</a:t>
            </a:r>
          </a:p>
          <a:p>
            <a:r>
              <a:rPr lang="en-US" dirty="0" smtClean="0">
                <a:solidFill>
                  <a:srgbClr val="000000"/>
                </a:solidFill>
              </a:rPr>
              <a:t>Day One</a:t>
            </a:r>
          </a:p>
        </p:txBody>
      </p:sp>
    </p:spTree>
    <p:extLst>
      <p:ext uri="{BB962C8B-B14F-4D97-AF65-F5344CB8AC3E}">
        <p14:creationId xmlns:p14="http://schemas.microsoft.com/office/powerpoint/2010/main" val="4323202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447799"/>
          </a:xfrm>
        </p:spPr>
        <p:txBody>
          <a:bodyPr/>
          <a:lstStyle/>
          <a:p>
            <a:r>
              <a:rPr lang="en-US" dirty="0" smtClean="0"/>
              <a:t>Connections Between the Anchor Standards and the Key Advances</a:t>
            </a:r>
            <a:endParaRPr lang="en-US" dirty="0"/>
          </a:p>
        </p:txBody>
      </p:sp>
      <p:sp>
        <p:nvSpPr>
          <p:cNvPr id="3" name="Content Placeholder 2"/>
          <p:cNvSpPr>
            <a:spLocks noGrp="1"/>
          </p:cNvSpPr>
          <p:nvPr>
            <p:ph idx="1"/>
          </p:nvPr>
        </p:nvSpPr>
        <p:spPr>
          <a:xfrm>
            <a:off x="762000" y="2362200"/>
            <a:ext cx="7391400" cy="3268587"/>
          </a:xfrm>
        </p:spPr>
        <p:txBody>
          <a:bodyPr/>
          <a:lstStyle/>
          <a:p>
            <a:pPr>
              <a:lnSpc>
                <a:spcPct val="120000"/>
              </a:lnSpc>
              <a:buFont typeface="Wingdings" charset="2"/>
              <a:buChar char="§"/>
            </a:pPr>
            <a:r>
              <a:rPr lang="en-US" dirty="0" smtClean="0">
                <a:solidFill>
                  <a:srgbClr val="000000"/>
                </a:solidFill>
              </a:rPr>
              <a:t>Each key advance depends on standards from the four strands.</a:t>
            </a:r>
          </a:p>
          <a:p>
            <a:pPr>
              <a:lnSpc>
                <a:spcPct val="120000"/>
              </a:lnSpc>
              <a:buFont typeface="Wingdings" charset="2"/>
              <a:buChar char="§"/>
            </a:pPr>
            <a:r>
              <a:rPr lang="en-US" dirty="0" smtClean="0">
                <a:solidFill>
                  <a:srgbClr val="000000"/>
                </a:solidFill>
              </a:rPr>
              <a:t>Standards from the four strands come together in aligned instruction to realize the key advances.</a:t>
            </a:r>
            <a:r>
              <a:rPr lang="en-US" dirty="0">
                <a:solidFill>
                  <a:srgbClr val="000000"/>
                </a:solidFill>
              </a:rPr>
              <a:t> </a:t>
            </a:r>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11</a:t>
            </a:fld>
            <a:endParaRPr lang="en-US">
              <a:solidFill>
                <a:prstClr val="white"/>
              </a:solidFill>
            </a:endParaRPr>
          </a:p>
        </p:txBody>
      </p:sp>
    </p:spTree>
    <p:extLst>
      <p:ext uri="{BB962C8B-B14F-4D97-AF65-F5344CB8AC3E}">
        <p14:creationId xmlns:p14="http://schemas.microsoft.com/office/powerpoint/2010/main" val="41104728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0333"/>
            <a:ext cx="8229600" cy="584776"/>
          </a:xfrm>
        </p:spPr>
        <p:txBody>
          <a:bodyPr/>
          <a:lstStyle/>
          <a:p>
            <a:endParaRPr lang="en-US" dirty="0"/>
          </a:p>
        </p:txBody>
      </p:sp>
      <p:sp>
        <p:nvSpPr>
          <p:cNvPr id="3" name="Content Placeholder 2"/>
          <p:cNvSpPr>
            <a:spLocks noGrp="1"/>
          </p:cNvSpPr>
          <p:nvPr>
            <p:ph idx="1"/>
          </p:nvPr>
        </p:nvSpPr>
        <p:spPr>
          <a:xfrm>
            <a:off x="457200" y="1418142"/>
            <a:ext cx="8229600" cy="2862322"/>
          </a:xfrm>
        </p:spPr>
        <p:txBody>
          <a:bodyPr/>
          <a:lstStyle/>
          <a:p>
            <a:pPr marL="0" indent="0">
              <a:buNone/>
            </a:pPr>
            <a:endParaRPr lang="en-US" sz="3600" dirty="0">
              <a:solidFill>
                <a:srgbClr val="17375E"/>
              </a:solidFill>
              <a:latin typeface="Century Gothic"/>
              <a:cs typeface="Century Gothic"/>
              <a:sym typeface="Arial"/>
            </a:endParaRPr>
          </a:p>
          <a:p>
            <a:pPr marL="0" indent="0">
              <a:buNone/>
            </a:pPr>
            <a:r>
              <a:rPr lang="en-US" sz="3600" dirty="0" smtClean="0">
                <a:cs typeface="Helvetica"/>
                <a:sym typeface="Arial"/>
              </a:rPr>
              <a:t>ELA/Literacy Advance</a:t>
            </a:r>
            <a:r>
              <a:rPr lang="x-none" sz="3600" dirty="0" smtClean="0">
                <a:cs typeface="Helvetica"/>
                <a:sym typeface="Arial"/>
              </a:rPr>
              <a:t> </a:t>
            </a:r>
            <a:r>
              <a:rPr lang="en-US" sz="3600" dirty="0">
                <a:cs typeface="Helvetica"/>
                <a:sym typeface="Arial"/>
              </a:rPr>
              <a:t>O</a:t>
            </a:r>
            <a:r>
              <a:rPr lang="en-US" sz="3600" dirty="0" smtClean="0">
                <a:cs typeface="Helvetica"/>
                <a:sym typeface="Arial"/>
              </a:rPr>
              <a:t>ne</a:t>
            </a:r>
            <a:r>
              <a:rPr lang="x-none" sz="3600" dirty="0">
                <a:cs typeface="Helvetica"/>
                <a:sym typeface="Arial"/>
              </a:rPr>
              <a:t>:</a:t>
            </a:r>
            <a:r>
              <a:rPr lang="en-US" sz="3600" dirty="0">
                <a:cs typeface="Helvetica"/>
                <a:sym typeface="Arial"/>
              </a:rPr>
              <a:t> </a:t>
            </a:r>
            <a:br>
              <a:rPr lang="en-US" sz="3600" dirty="0">
                <a:cs typeface="Helvetica"/>
                <a:sym typeface="Arial"/>
              </a:rPr>
            </a:br>
            <a:r>
              <a:rPr lang="x-none" sz="3600" dirty="0" smtClean="0">
                <a:cs typeface="Helvetica"/>
                <a:sym typeface="Arial"/>
              </a:rPr>
              <a:t>Regular Practice With Complex Text </a:t>
            </a:r>
            <a:r>
              <a:rPr lang="en-US" sz="3600" dirty="0" smtClean="0">
                <a:cs typeface="Helvetica"/>
                <a:sym typeface="Arial"/>
              </a:rPr>
              <a:t>(</a:t>
            </a:r>
            <a:r>
              <a:rPr lang="en-US" sz="3600" dirty="0">
                <a:cs typeface="Helvetica"/>
                <a:sym typeface="Arial"/>
              </a:rPr>
              <a:t>a</a:t>
            </a:r>
            <a:r>
              <a:rPr lang="x-none" sz="3600" dirty="0" smtClean="0">
                <a:cs typeface="Helvetica"/>
                <a:sym typeface="Arial"/>
              </a:rPr>
              <a:t>nd Its Academic Language</a:t>
            </a:r>
            <a:r>
              <a:rPr lang="en-US" sz="3600" dirty="0" smtClean="0">
                <a:cs typeface="Helvetica"/>
                <a:sym typeface="Arial"/>
              </a:rPr>
              <a:t>)</a:t>
            </a:r>
            <a:endParaRPr lang="x-none" sz="3600" dirty="0">
              <a:cs typeface="Helvetica"/>
              <a:sym typeface="Arial"/>
            </a:endParaRPr>
          </a:p>
          <a:p>
            <a:endParaRPr lang="en-US" dirty="0"/>
          </a:p>
        </p:txBody>
      </p:sp>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12</a:t>
            </a:fld>
            <a:endParaRPr lang="en-US">
              <a:solidFill>
                <a:prstClr val="white"/>
              </a:solidFill>
            </a:endParaRPr>
          </a:p>
        </p:txBody>
      </p:sp>
    </p:spTree>
    <p:extLst>
      <p:ext uri="{BB962C8B-B14F-4D97-AF65-F5344CB8AC3E}">
        <p14:creationId xmlns:p14="http://schemas.microsoft.com/office/powerpoint/2010/main" val="9249263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951" y="-238402"/>
            <a:ext cx="8542191" cy="1610001"/>
          </a:xfrm>
        </p:spPr>
        <p:txBody>
          <a:bodyPr/>
          <a:lstStyle/>
          <a:p>
            <a:r>
              <a:rPr lang="en-US" sz="4400" dirty="0" smtClean="0">
                <a:solidFill>
                  <a:srgbClr val="3366FF"/>
                </a:solidFill>
                <a:latin typeface="Mona Lisa Solid ITC TT"/>
                <a:cs typeface="Mona Lisa Solid ITC TT"/>
              </a:rPr>
              <a:t/>
            </a:r>
            <a:br>
              <a:rPr lang="en-US" sz="4400" dirty="0" smtClean="0">
                <a:solidFill>
                  <a:srgbClr val="3366FF"/>
                </a:solidFill>
                <a:latin typeface="Mona Lisa Solid ITC TT"/>
                <a:cs typeface="Mona Lisa Solid ITC TT"/>
              </a:rPr>
            </a:br>
            <a:r>
              <a:rPr lang="en-US" dirty="0" smtClean="0">
                <a:cs typeface="Helvetica"/>
              </a:rPr>
              <a:t> Implications for Instruction</a:t>
            </a:r>
            <a:endParaRPr lang="en-US" dirty="0">
              <a:cs typeface="Helvetica"/>
            </a:endParaRPr>
          </a:p>
        </p:txBody>
      </p:sp>
      <p:sp>
        <p:nvSpPr>
          <p:cNvPr id="3" name="Content Placeholder 2"/>
          <p:cNvSpPr>
            <a:spLocks noGrp="1"/>
          </p:cNvSpPr>
          <p:nvPr>
            <p:ph idx="1"/>
          </p:nvPr>
        </p:nvSpPr>
        <p:spPr>
          <a:xfrm>
            <a:off x="571500" y="1295400"/>
            <a:ext cx="8187854" cy="5181600"/>
          </a:xfrm>
        </p:spPr>
        <p:txBody>
          <a:bodyPr>
            <a:noAutofit/>
          </a:bodyPr>
          <a:lstStyle/>
          <a:p>
            <a:pPr>
              <a:lnSpc>
                <a:spcPct val="120000"/>
              </a:lnSpc>
              <a:spcAft>
                <a:spcPts val="600"/>
              </a:spcAft>
              <a:buFont typeface="Wingdings" charset="2"/>
              <a:buChar char="§"/>
            </a:pPr>
            <a:r>
              <a:rPr lang="en-US" dirty="0" smtClean="0">
                <a:solidFill>
                  <a:schemeClr val="tx1"/>
                </a:solidFill>
                <a:cs typeface="Helvetica"/>
              </a:rPr>
              <a:t>Standards </a:t>
            </a:r>
            <a:r>
              <a:rPr lang="en-US" dirty="0">
                <a:solidFill>
                  <a:schemeClr val="tx1"/>
                </a:solidFill>
                <a:cs typeface="Helvetica"/>
              </a:rPr>
              <a:t>have raised the bar for what students should read and understand at each level</a:t>
            </a:r>
            <a:r>
              <a:rPr lang="en-US" dirty="0" smtClean="0">
                <a:solidFill>
                  <a:schemeClr val="tx1"/>
                </a:solidFill>
                <a:cs typeface="Helvetica"/>
              </a:rPr>
              <a:t>.</a:t>
            </a:r>
            <a:endParaRPr lang="en-US" dirty="0">
              <a:solidFill>
                <a:schemeClr val="tx1"/>
              </a:solidFill>
              <a:cs typeface="Helvetica"/>
            </a:endParaRPr>
          </a:p>
          <a:p>
            <a:pPr>
              <a:lnSpc>
                <a:spcPct val="120000"/>
              </a:lnSpc>
              <a:buFont typeface="Wingdings" charset="2"/>
              <a:buChar char="§"/>
            </a:pPr>
            <a:r>
              <a:rPr lang="en-US" dirty="0">
                <a:solidFill>
                  <a:schemeClr val="tx1"/>
                </a:solidFill>
                <a:cs typeface="Helvetica"/>
              </a:rPr>
              <a:t>P</a:t>
            </a:r>
            <a:r>
              <a:rPr lang="en-US" dirty="0" smtClean="0">
                <a:solidFill>
                  <a:schemeClr val="tx1"/>
                </a:solidFill>
                <a:cs typeface="Helvetica"/>
              </a:rPr>
              <a:t>assages </a:t>
            </a:r>
            <a:r>
              <a:rPr lang="en-US" dirty="0">
                <a:solidFill>
                  <a:schemeClr val="tx1"/>
                </a:solidFill>
                <a:cs typeface="Helvetica"/>
              </a:rPr>
              <a:t>should be of high quality so that they are worthy of close reading. </a:t>
            </a:r>
            <a:endParaRPr lang="en-US" dirty="0" smtClean="0">
              <a:solidFill>
                <a:schemeClr val="tx1"/>
              </a:solidFill>
              <a:cs typeface="Helvetica"/>
            </a:endParaRPr>
          </a:p>
          <a:p>
            <a:pPr>
              <a:lnSpc>
                <a:spcPct val="120000"/>
              </a:lnSpc>
              <a:buFont typeface="Wingdings" charset="2"/>
              <a:buChar char="§"/>
            </a:pPr>
            <a:r>
              <a:rPr lang="en-US" dirty="0">
                <a:solidFill>
                  <a:schemeClr val="tx1"/>
                </a:solidFill>
                <a:cs typeface="Helvetica"/>
              </a:rPr>
              <a:t>T</a:t>
            </a:r>
            <a:r>
              <a:rPr lang="en-US" dirty="0" smtClean="0">
                <a:solidFill>
                  <a:schemeClr val="tx1"/>
                </a:solidFill>
                <a:cs typeface="Helvetica"/>
              </a:rPr>
              <a:t>ext </a:t>
            </a:r>
            <a:r>
              <a:rPr lang="en-US" dirty="0">
                <a:solidFill>
                  <a:schemeClr val="tx1"/>
                </a:solidFill>
                <a:cs typeface="Helvetica"/>
              </a:rPr>
              <a:t>complexity and text </a:t>
            </a:r>
            <a:r>
              <a:rPr lang="en-US" dirty="0" smtClean="0">
                <a:solidFill>
                  <a:schemeClr val="tx1"/>
                </a:solidFill>
                <a:cs typeface="Helvetica"/>
              </a:rPr>
              <a:t>quality share powerful links: </a:t>
            </a:r>
            <a:endParaRPr lang="en-US" dirty="0">
              <a:solidFill>
                <a:schemeClr val="tx1"/>
              </a:solidFill>
              <a:cs typeface="Helvetica"/>
            </a:endParaRPr>
          </a:p>
          <a:p>
            <a:pPr marL="909638" lvl="1" indent="-457200">
              <a:lnSpc>
                <a:spcPct val="120000"/>
              </a:lnSpc>
              <a:buFont typeface="Arial"/>
              <a:buChar char="•"/>
            </a:pPr>
            <a:r>
              <a:rPr lang="en-US" dirty="0">
                <a:solidFill>
                  <a:schemeClr val="tx1"/>
                </a:solidFill>
                <a:cs typeface="Helvetica"/>
              </a:rPr>
              <a:t>Only by </a:t>
            </a:r>
            <a:r>
              <a:rPr lang="en-US" dirty="0" smtClean="0">
                <a:solidFill>
                  <a:schemeClr val="tx1"/>
                </a:solidFill>
                <a:cs typeface="Helvetica"/>
              </a:rPr>
              <a:t>reading a </a:t>
            </a:r>
            <a:r>
              <a:rPr lang="en-US" dirty="0">
                <a:solidFill>
                  <a:schemeClr val="tx1"/>
                </a:solidFill>
                <a:cs typeface="Helvetica"/>
              </a:rPr>
              <a:t>complex text is one able to increase reading proficiency. </a:t>
            </a:r>
          </a:p>
          <a:p>
            <a:pPr marL="909638" lvl="1" indent="-457200">
              <a:lnSpc>
                <a:spcPct val="120000"/>
              </a:lnSpc>
              <a:buFont typeface="Arial"/>
              <a:buChar char="•"/>
            </a:pPr>
            <a:r>
              <a:rPr lang="en-US" dirty="0" smtClean="0">
                <a:solidFill>
                  <a:srgbClr val="000000"/>
                </a:solidFill>
                <a:cs typeface="Helvetica"/>
              </a:rPr>
              <a:t>CCR-aligned questions cannot be asked of </a:t>
            </a:r>
            <a:r>
              <a:rPr lang="en-US" dirty="0">
                <a:solidFill>
                  <a:srgbClr val="000000"/>
                </a:solidFill>
                <a:cs typeface="Helvetica"/>
              </a:rPr>
              <a:t>passages </a:t>
            </a:r>
            <a:r>
              <a:rPr lang="en-US" dirty="0" smtClean="0">
                <a:solidFill>
                  <a:srgbClr val="000000"/>
                </a:solidFill>
                <a:cs typeface="Helvetica"/>
              </a:rPr>
              <a:t>lacking complexity and fully developed ideas.</a:t>
            </a:r>
            <a:endParaRPr lang="en-US" dirty="0">
              <a:solidFill>
                <a:srgbClr val="000000"/>
              </a:solidFill>
              <a:cs typeface="Helvetica"/>
            </a:endParaRPr>
          </a:p>
          <a:p>
            <a:endParaRPr lang="en-US" dirty="0">
              <a:solidFill>
                <a:srgbClr val="3366FF"/>
              </a:solidFill>
              <a:latin typeface="Mona Lisa Solid ITC TT"/>
              <a:cs typeface="Mona Lisa Solid ITC TT"/>
            </a:endParaRPr>
          </a:p>
        </p:txBody>
      </p:sp>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13</a:t>
            </a:fld>
            <a:endParaRPr lang="en-US">
              <a:solidFill>
                <a:prstClr val="white"/>
              </a:solidFill>
            </a:endParaRPr>
          </a:p>
        </p:txBody>
      </p:sp>
    </p:spTree>
    <p:extLst>
      <p:ext uri="{BB962C8B-B14F-4D97-AF65-F5344CB8AC3E}">
        <p14:creationId xmlns:p14="http://schemas.microsoft.com/office/powerpoint/2010/main" val="933219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11842"/>
            <a:ext cx="8229600" cy="1668149"/>
          </a:xfrm>
        </p:spPr>
        <p:txBody>
          <a:bodyPr/>
          <a:lstStyle/>
          <a:p>
            <a:pPr marL="0" indent="0" algn="ctr">
              <a:buNone/>
            </a:pPr>
            <a:endParaRPr lang="en-US" sz="3200" dirty="0" smtClean="0"/>
          </a:p>
          <a:p>
            <a:pPr marL="0" indent="0" algn="ctr">
              <a:buNone/>
            </a:pPr>
            <a:r>
              <a:rPr lang="en-US" sz="3200" dirty="0" smtClean="0"/>
              <a:t>Understanding the Key Terms and Concepts Related to This Advance</a:t>
            </a:r>
            <a:endParaRPr lang="en-US" sz="3200"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14</a:t>
            </a:fld>
            <a:endParaRPr lang="en-US">
              <a:solidFill>
                <a:prstClr val="white"/>
              </a:solidFill>
            </a:endParaRPr>
          </a:p>
        </p:txBody>
      </p:sp>
    </p:spTree>
    <p:extLst>
      <p:ext uri="{BB962C8B-B14F-4D97-AF65-F5344CB8AC3E}">
        <p14:creationId xmlns:p14="http://schemas.microsoft.com/office/powerpoint/2010/main" val="22535966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382000" cy="914400"/>
          </a:xfrm>
        </p:spPr>
        <p:txBody>
          <a:bodyPr/>
          <a:lstStyle/>
          <a:p>
            <a:r>
              <a:rPr lang="en-US" dirty="0" smtClean="0"/>
              <a:t>What </a:t>
            </a:r>
            <a:r>
              <a:rPr lang="en-US" i="1" dirty="0" smtClean="0"/>
              <a:t>Is </a:t>
            </a:r>
            <a:r>
              <a:rPr lang="en-US" dirty="0"/>
              <a:t>C</a:t>
            </a:r>
            <a:r>
              <a:rPr lang="en-US" dirty="0" smtClean="0"/>
              <a:t>omplex </a:t>
            </a:r>
            <a:r>
              <a:rPr lang="en-US" dirty="0"/>
              <a:t>T</a:t>
            </a:r>
            <a:r>
              <a:rPr lang="en-US" dirty="0" smtClean="0"/>
              <a:t>ext, Exactly?</a:t>
            </a:r>
            <a:endParaRPr lang="en-US" dirty="0"/>
          </a:p>
        </p:txBody>
      </p:sp>
      <p:sp>
        <p:nvSpPr>
          <p:cNvPr id="3" name="Content Placeholder 2"/>
          <p:cNvSpPr>
            <a:spLocks noGrp="1"/>
          </p:cNvSpPr>
          <p:nvPr>
            <p:ph idx="1"/>
          </p:nvPr>
        </p:nvSpPr>
        <p:spPr>
          <a:xfrm>
            <a:off x="457200" y="1981200"/>
            <a:ext cx="8229600" cy="3477875"/>
          </a:xfrm>
        </p:spPr>
        <p:txBody>
          <a:bodyPr/>
          <a:lstStyle/>
          <a:p>
            <a:pPr>
              <a:lnSpc>
                <a:spcPct val="120000"/>
              </a:lnSpc>
              <a:buFont typeface="Wingdings" charset="2"/>
              <a:buChar char="§"/>
            </a:pPr>
            <a:r>
              <a:rPr lang="en-US" dirty="0" smtClean="0">
                <a:solidFill>
                  <a:srgbClr val="000000"/>
                </a:solidFill>
              </a:rPr>
              <a:t>Complex </a:t>
            </a:r>
            <a:r>
              <a:rPr lang="en-US" dirty="0">
                <a:solidFill>
                  <a:srgbClr val="000000"/>
                </a:solidFill>
              </a:rPr>
              <a:t>sentences</a:t>
            </a:r>
          </a:p>
          <a:p>
            <a:pPr>
              <a:lnSpc>
                <a:spcPct val="120000"/>
              </a:lnSpc>
              <a:buFont typeface="Wingdings" charset="2"/>
              <a:buChar char="§"/>
            </a:pPr>
            <a:r>
              <a:rPr lang="en-US" dirty="0">
                <a:solidFill>
                  <a:srgbClr val="000000"/>
                </a:solidFill>
              </a:rPr>
              <a:t>Uncommon vocabulary</a:t>
            </a:r>
          </a:p>
          <a:p>
            <a:pPr>
              <a:lnSpc>
                <a:spcPct val="120000"/>
              </a:lnSpc>
              <a:buFont typeface="Wingdings" charset="2"/>
              <a:buChar char="§"/>
            </a:pPr>
            <a:r>
              <a:rPr lang="en-US" dirty="0">
                <a:solidFill>
                  <a:srgbClr val="000000"/>
                </a:solidFill>
              </a:rPr>
              <a:t>Lack of words, sentences or paragraphs that review or pull things together for the student</a:t>
            </a:r>
          </a:p>
          <a:p>
            <a:pPr>
              <a:lnSpc>
                <a:spcPct val="120000"/>
              </a:lnSpc>
              <a:buFont typeface="Wingdings" charset="2"/>
              <a:buChar char="§"/>
            </a:pPr>
            <a:r>
              <a:rPr lang="en-US" dirty="0" smtClean="0">
                <a:solidFill>
                  <a:srgbClr val="000000"/>
                </a:solidFill>
              </a:rPr>
              <a:t>Lengthy </a:t>
            </a:r>
            <a:r>
              <a:rPr lang="en-US" dirty="0">
                <a:solidFill>
                  <a:srgbClr val="000000"/>
                </a:solidFill>
              </a:rPr>
              <a:t>paragraphs</a:t>
            </a:r>
          </a:p>
          <a:p>
            <a:pPr>
              <a:lnSpc>
                <a:spcPct val="120000"/>
              </a:lnSpc>
              <a:buFont typeface="Wingdings" charset="2"/>
              <a:buChar char="§"/>
            </a:pPr>
            <a:r>
              <a:rPr lang="en-US" dirty="0">
                <a:solidFill>
                  <a:srgbClr val="000000"/>
                </a:solidFill>
              </a:rPr>
              <a:t>T</a:t>
            </a:r>
            <a:r>
              <a:rPr lang="en-US" dirty="0" smtClean="0">
                <a:solidFill>
                  <a:srgbClr val="000000"/>
                </a:solidFill>
              </a:rPr>
              <a:t>ext </a:t>
            </a:r>
            <a:r>
              <a:rPr lang="en-US" dirty="0">
                <a:solidFill>
                  <a:srgbClr val="000000"/>
                </a:solidFill>
              </a:rPr>
              <a:t>structure </a:t>
            </a:r>
            <a:r>
              <a:rPr lang="en-US" dirty="0" smtClean="0">
                <a:solidFill>
                  <a:srgbClr val="000000"/>
                </a:solidFill>
              </a:rPr>
              <a:t>that </a:t>
            </a:r>
            <a:r>
              <a:rPr lang="en-US" dirty="0">
                <a:solidFill>
                  <a:srgbClr val="000000"/>
                </a:solidFill>
              </a:rPr>
              <a:t>is less narrative and/or </a:t>
            </a:r>
            <a:r>
              <a:rPr lang="en-US" dirty="0" smtClean="0">
                <a:solidFill>
                  <a:srgbClr val="000000"/>
                </a:solidFill>
              </a:rPr>
              <a:t>mixes structures </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15</a:t>
            </a:fld>
            <a:endParaRPr lang="en-US">
              <a:solidFill>
                <a:prstClr val="white"/>
              </a:solidFill>
            </a:endParaRPr>
          </a:p>
        </p:txBody>
      </p:sp>
    </p:spTree>
    <p:extLst>
      <p:ext uri="{BB962C8B-B14F-4D97-AF65-F5344CB8AC3E}">
        <p14:creationId xmlns:p14="http://schemas.microsoft.com/office/powerpoint/2010/main" val="33007182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36312"/>
            <a:ext cx="8382000" cy="584776"/>
          </a:xfrm>
        </p:spPr>
        <p:txBody>
          <a:bodyPr/>
          <a:lstStyle/>
          <a:p>
            <a:r>
              <a:rPr lang="en-US" dirty="0" smtClean="0"/>
              <a:t>What </a:t>
            </a:r>
            <a:r>
              <a:rPr lang="en-US" i="1" dirty="0" smtClean="0"/>
              <a:t>Is </a:t>
            </a:r>
            <a:r>
              <a:rPr lang="en-US" dirty="0"/>
              <a:t>C</a:t>
            </a:r>
            <a:r>
              <a:rPr lang="en-US" dirty="0" smtClean="0"/>
              <a:t>omplex Text</a:t>
            </a:r>
            <a:r>
              <a:rPr lang="en-US" dirty="0"/>
              <a:t> </a:t>
            </a:r>
            <a:r>
              <a:rPr lang="en-US" dirty="0" smtClean="0"/>
              <a:t>(continued)</a:t>
            </a:r>
            <a:endParaRPr lang="en-US" dirty="0"/>
          </a:p>
        </p:txBody>
      </p:sp>
      <p:sp>
        <p:nvSpPr>
          <p:cNvPr id="3" name="Content Placeholder 2"/>
          <p:cNvSpPr>
            <a:spLocks noGrp="1"/>
          </p:cNvSpPr>
          <p:nvPr>
            <p:ph idx="1"/>
          </p:nvPr>
        </p:nvSpPr>
        <p:spPr>
          <a:xfrm>
            <a:off x="457200" y="2133600"/>
            <a:ext cx="8229600" cy="3034677"/>
          </a:xfrm>
        </p:spPr>
        <p:txBody>
          <a:bodyPr/>
          <a:lstStyle/>
          <a:p>
            <a:pPr>
              <a:lnSpc>
                <a:spcPct val="120000"/>
              </a:lnSpc>
              <a:buFont typeface="Wingdings" charset="2"/>
              <a:buChar char="§"/>
            </a:pPr>
            <a:r>
              <a:rPr lang="en-US" dirty="0">
                <a:solidFill>
                  <a:srgbClr val="000000"/>
                </a:solidFill>
              </a:rPr>
              <a:t>Subtle and/or frequent transitions</a:t>
            </a:r>
          </a:p>
          <a:p>
            <a:pPr>
              <a:lnSpc>
                <a:spcPct val="120000"/>
              </a:lnSpc>
              <a:buFont typeface="Wingdings" charset="2"/>
              <a:buChar char="§"/>
            </a:pPr>
            <a:r>
              <a:rPr lang="en-US" dirty="0">
                <a:solidFill>
                  <a:srgbClr val="000000"/>
                </a:solidFill>
              </a:rPr>
              <a:t>Multiple and/or subtle themes and purposes</a:t>
            </a:r>
          </a:p>
          <a:p>
            <a:pPr>
              <a:lnSpc>
                <a:spcPct val="120000"/>
              </a:lnSpc>
              <a:buFont typeface="Wingdings" charset="2"/>
              <a:buChar char="§"/>
            </a:pPr>
            <a:r>
              <a:rPr lang="en-US" dirty="0" smtClean="0">
                <a:solidFill>
                  <a:srgbClr val="000000"/>
                </a:solidFill>
              </a:rPr>
              <a:t>Dense </a:t>
            </a:r>
            <a:r>
              <a:rPr lang="en-US" dirty="0">
                <a:solidFill>
                  <a:srgbClr val="000000"/>
                </a:solidFill>
              </a:rPr>
              <a:t>information</a:t>
            </a:r>
          </a:p>
          <a:p>
            <a:pPr>
              <a:lnSpc>
                <a:spcPct val="120000"/>
              </a:lnSpc>
              <a:buFont typeface="Wingdings" charset="2"/>
              <a:buChar char="§"/>
            </a:pPr>
            <a:r>
              <a:rPr lang="en-US" dirty="0">
                <a:solidFill>
                  <a:srgbClr val="000000"/>
                </a:solidFill>
              </a:rPr>
              <a:t>Unfamiliar settings, topics or events</a:t>
            </a:r>
          </a:p>
          <a:p>
            <a:pPr>
              <a:lnSpc>
                <a:spcPct val="120000"/>
              </a:lnSpc>
              <a:buFont typeface="Wingdings" charset="2"/>
              <a:buChar char="§"/>
            </a:pPr>
            <a:r>
              <a:rPr lang="en-US" dirty="0">
                <a:solidFill>
                  <a:srgbClr val="000000"/>
                </a:solidFill>
              </a:rPr>
              <a:t>Lack of repetition, overlap, or similarity in words and </a:t>
            </a:r>
            <a:r>
              <a:rPr lang="en-US" dirty="0" smtClean="0">
                <a:solidFill>
                  <a:srgbClr val="000000"/>
                </a:solidFill>
              </a:rPr>
              <a:t>sentences</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16</a:t>
            </a:fld>
            <a:endParaRPr lang="en-US">
              <a:solidFill>
                <a:prstClr val="white"/>
              </a:solidFill>
            </a:endParaRPr>
          </a:p>
        </p:txBody>
      </p:sp>
    </p:spTree>
    <p:extLst>
      <p:ext uri="{BB962C8B-B14F-4D97-AF65-F5344CB8AC3E}">
        <p14:creationId xmlns:p14="http://schemas.microsoft.com/office/powerpoint/2010/main" val="1911599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86200"/>
            <a:ext cx="7696200" cy="473580"/>
          </a:xfrm>
        </p:spPr>
        <p:txBody>
          <a:bodyPr>
            <a:normAutofit fontScale="90000"/>
          </a:bodyPr>
          <a:lstStyle/>
          <a:p>
            <a:r>
              <a:rPr lang="en-US" sz="2400" dirty="0" smtClean="0">
                <a:solidFill>
                  <a:srgbClr val="595959"/>
                </a:solidFill>
              </a:rPr>
              <a:t/>
            </a:r>
            <a:br>
              <a:rPr lang="en-US" sz="2400" dirty="0" smtClean="0">
                <a:solidFill>
                  <a:srgbClr val="595959"/>
                </a:solidFill>
              </a:rPr>
            </a:br>
            <a:r>
              <a:rPr lang="en-US" sz="2400" dirty="0">
                <a:solidFill>
                  <a:srgbClr val="595959"/>
                </a:solidFill>
              </a:rPr>
              <a:t/>
            </a:r>
            <a:br>
              <a:rPr lang="en-US" sz="2400" dirty="0">
                <a:solidFill>
                  <a:srgbClr val="595959"/>
                </a:solidFill>
              </a:rPr>
            </a:br>
            <a:r>
              <a:rPr lang="en-US" sz="2700" b="0" dirty="0" smtClean="0">
                <a:solidFill>
                  <a:srgbClr val="000000"/>
                </a:solidFill>
              </a:rPr>
              <a:t>Three </a:t>
            </a:r>
            <a:r>
              <a:rPr lang="en-US" sz="2700" b="0" dirty="0">
                <a:solidFill>
                  <a:srgbClr val="000000"/>
                </a:solidFill>
              </a:rPr>
              <a:t>P</a:t>
            </a:r>
            <a:r>
              <a:rPr lang="en-US" sz="2700" b="0" dirty="0" smtClean="0">
                <a:solidFill>
                  <a:srgbClr val="000000"/>
                </a:solidFill>
              </a:rPr>
              <a:t>art </a:t>
            </a:r>
            <a:r>
              <a:rPr lang="en-US" sz="2700" b="0" dirty="0">
                <a:solidFill>
                  <a:srgbClr val="000000"/>
                </a:solidFill>
              </a:rPr>
              <a:t>S</a:t>
            </a:r>
            <a:r>
              <a:rPr lang="en-US" sz="2700" b="0" dirty="0" smtClean="0">
                <a:solidFill>
                  <a:srgbClr val="000000"/>
                </a:solidFill>
              </a:rPr>
              <a:t>ystem for Measuring </a:t>
            </a:r>
            <a:r>
              <a:rPr lang="en-US" sz="2700" b="0" dirty="0">
                <a:solidFill>
                  <a:srgbClr val="000000"/>
                </a:solidFill>
              </a:rPr>
              <a:t>T</a:t>
            </a:r>
            <a:r>
              <a:rPr lang="en-US" sz="2700" b="0" dirty="0" smtClean="0">
                <a:solidFill>
                  <a:srgbClr val="000000"/>
                </a:solidFill>
              </a:rPr>
              <a:t>ext:</a:t>
            </a:r>
            <a:r>
              <a:rPr lang="en-US" sz="2700" b="0" dirty="0" smtClean="0">
                <a:solidFill>
                  <a:srgbClr val="595959"/>
                </a:solidFill>
              </a:rPr>
              <a:t>	</a:t>
            </a:r>
            <a:endParaRPr lang="en-US" sz="2700" b="0" dirty="0">
              <a:solidFill>
                <a:srgbClr val="595959"/>
              </a:solidFill>
            </a:endParaRPr>
          </a:p>
        </p:txBody>
      </p:sp>
      <p:sp>
        <p:nvSpPr>
          <p:cNvPr id="4" name="Text Placeholder 3"/>
          <p:cNvSpPr>
            <a:spLocks noGrp="1"/>
          </p:cNvSpPr>
          <p:nvPr>
            <p:ph type="body" sz="half" idx="2"/>
          </p:nvPr>
        </p:nvSpPr>
        <p:spPr>
          <a:xfrm>
            <a:off x="838200" y="4419600"/>
            <a:ext cx="7010400" cy="804862"/>
          </a:xfrm>
        </p:spPr>
        <p:txBody>
          <a:bodyPr>
            <a:noAutofit/>
          </a:bodyPr>
          <a:lstStyle/>
          <a:p>
            <a:pPr marL="457200" indent="-457200">
              <a:lnSpc>
                <a:spcPct val="120000"/>
              </a:lnSpc>
              <a:buFont typeface="+mj-lt"/>
              <a:buAutoNum type="arabicPeriod"/>
            </a:pPr>
            <a:r>
              <a:rPr lang="en-US" sz="2400" dirty="0" smtClean="0">
                <a:solidFill>
                  <a:srgbClr val="000000"/>
                </a:solidFill>
              </a:rPr>
              <a:t>Quantitative Scale</a:t>
            </a:r>
          </a:p>
          <a:p>
            <a:pPr marL="457200" indent="-457200">
              <a:lnSpc>
                <a:spcPct val="120000"/>
              </a:lnSpc>
              <a:buFont typeface="+mj-lt"/>
              <a:buAutoNum type="arabicPeriod"/>
            </a:pPr>
            <a:r>
              <a:rPr lang="en-US" sz="2400" dirty="0">
                <a:solidFill>
                  <a:srgbClr val="000000"/>
                </a:solidFill>
              </a:rPr>
              <a:t>Qualitative </a:t>
            </a:r>
            <a:r>
              <a:rPr lang="en-US" sz="2400" dirty="0" smtClean="0">
                <a:solidFill>
                  <a:srgbClr val="000000"/>
                </a:solidFill>
              </a:rPr>
              <a:t>Measures</a:t>
            </a:r>
          </a:p>
          <a:p>
            <a:pPr marL="457200" indent="-457200">
              <a:lnSpc>
                <a:spcPct val="120000"/>
              </a:lnSpc>
              <a:buFont typeface="+mj-lt"/>
              <a:buAutoNum type="arabicPeriod"/>
            </a:pPr>
            <a:r>
              <a:rPr lang="en-US" sz="2400" dirty="0" smtClean="0">
                <a:solidFill>
                  <a:srgbClr val="000000"/>
                </a:solidFill>
              </a:rPr>
              <a:t>Professional Judgment (of reader and task)</a:t>
            </a:r>
            <a:endParaRPr lang="en-US" sz="2400" dirty="0">
              <a:solidFill>
                <a:srgbClr val="000000"/>
              </a:solidFill>
            </a:endParaRPr>
          </a:p>
        </p:txBody>
      </p:sp>
      <p:pic>
        <p:nvPicPr>
          <p:cNvPr id="6" name="Picture Placeholder 5" descr="pyramid3A"/>
          <p:cNvPicPr>
            <a:picLocks noGrp="1"/>
          </p:cNvPicPr>
          <p:nvPr>
            <p:ph type="pic" idx="1"/>
          </p:nvPr>
        </p:nvPicPr>
        <p:blipFill>
          <a:blip r:embed="rId2" cstate="print"/>
          <a:srcRect t="334" b="334"/>
          <a:stretch>
            <a:fillRect/>
          </a:stretch>
        </p:blipFill>
        <p:spPr bwMode="auto">
          <a:xfrm>
            <a:off x="533400" y="152401"/>
            <a:ext cx="5181600" cy="3352800"/>
          </a:xfrm>
          <a:prstGeom prst="rect">
            <a:avLst/>
          </a:prstGeom>
          <a:solidFill>
            <a:schemeClr val="accent5">
              <a:lumMod val="40000"/>
              <a:lumOff val="60000"/>
            </a:schemeClr>
          </a:solidFill>
          <a:ln w="38100" cap="sq">
            <a:solidFill>
              <a:schemeClr val="accent3">
                <a:lumMod val="75000"/>
              </a:schemeClr>
            </a:solidFill>
            <a:prstDash val="solid"/>
            <a:miter lim="800000"/>
          </a:ln>
          <a:effectLst>
            <a:outerShdw blurRad="50800" dist="38100" dir="2700000" algn="tl" rotWithShape="0">
              <a:srgbClr val="000000">
                <a:alpha val="43000"/>
              </a:srgbClr>
            </a:outerShdw>
          </a:effectLst>
        </p:spPr>
      </p:pic>
      <p:sp>
        <p:nvSpPr>
          <p:cNvPr id="3" name="Slide Number Placeholder 2"/>
          <p:cNvSpPr>
            <a:spLocks noGrp="1"/>
          </p:cNvSpPr>
          <p:nvPr>
            <p:ph type="sldNum" sz="quarter" idx="12"/>
          </p:nvPr>
        </p:nvSpPr>
        <p:spPr/>
        <p:txBody>
          <a:bodyPr/>
          <a:lstStyle/>
          <a:p>
            <a:fld id="{DE1A7B54-3846-1546-AF9B-6F7177DA06A0}" type="slidenum">
              <a:rPr lang="en-US" smtClean="0">
                <a:solidFill>
                  <a:prstClr val="white"/>
                </a:solidFill>
              </a:rPr>
              <a:pPr/>
              <a:t>17</a:t>
            </a:fld>
            <a:endParaRPr lang="en-US">
              <a:solidFill>
                <a:prstClr val="white"/>
              </a:solidFill>
            </a:endParaRPr>
          </a:p>
        </p:txBody>
      </p:sp>
    </p:spTree>
    <p:extLst>
      <p:ext uri="{BB962C8B-B14F-4D97-AF65-F5344CB8AC3E}">
        <p14:creationId xmlns:p14="http://schemas.microsoft.com/office/powerpoint/2010/main" val="26328457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77986"/>
            <a:ext cx="8229600" cy="1077218"/>
          </a:xfrm>
        </p:spPr>
        <p:txBody>
          <a:bodyPr/>
          <a:lstStyle/>
          <a:p>
            <a:r>
              <a:rPr lang="en-US" dirty="0" smtClean="0"/>
              <a:t>What </a:t>
            </a:r>
            <a:r>
              <a:rPr lang="en-US" dirty="0"/>
              <a:t>D</a:t>
            </a:r>
            <a:r>
              <a:rPr lang="en-US" dirty="0" smtClean="0"/>
              <a:t>o These Parts Mean and </a:t>
            </a:r>
            <a:br>
              <a:rPr lang="en-US" dirty="0" smtClean="0"/>
            </a:br>
            <a:r>
              <a:rPr lang="en-US" dirty="0" smtClean="0"/>
              <a:t>How Do They Work Together?</a:t>
            </a:r>
            <a:endParaRPr lang="en-US" dirty="0"/>
          </a:p>
        </p:txBody>
      </p:sp>
      <p:sp>
        <p:nvSpPr>
          <p:cNvPr id="7" name="Content Placeholder 6"/>
          <p:cNvSpPr>
            <a:spLocks noGrp="1"/>
          </p:cNvSpPr>
          <p:nvPr>
            <p:ph idx="1"/>
          </p:nvPr>
        </p:nvSpPr>
        <p:spPr>
          <a:xfrm>
            <a:off x="457200" y="2590800"/>
            <a:ext cx="7848600" cy="3330142"/>
          </a:xfrm>
        </p:spPr>
        <p:txBody>
          <a:bodyPr/>
          <a:lstStyle/>
          <a:p>
            <a:pPr marL="457200" indent="-457200">
              <a:lnSpc>
                <a:spcPct val="120000"/>
              </a:lnSpc>
              <a:buFont typeface="+mj-lt"/>
              <a:buAutoNum type="arabicPeriod"/>
            </a:pPr>
            <a:r>
              <a:rPr lang="en-US" dirty="0" smtClean="0">
                <a:solidFill>
                  <a:srgbClr val="000000"/>
                </a:solidFill>
              </a:rPr>
              <a:t>Quantitative Scale: </a:t>
            </a:r>
            <a:r>
              <a:rPr lang="en-US" dirty="0">
                <a:solidFill>
                  <a:srgbClr val="000000"/>
                </a:solidFill>
              </a:rPr>
              <a:t>W</a:t>
            </a:r>
            <a:r>
              <a:rPr lang="en-US" dirty="0" smtClean="0">
                <a:solidFill>
                  <a:srgbClr val="000000"/>
                </a:solidFill>
              </a:rPr>
              <a:t>hat a computer can “see” and measure</a:t>
            </a:r>
          </a:p>
          <a:p>
            <a:pPr marL="457200" indent="-457200">
              <a:lnSpc>
                <a:spcPct val="120000"/>
              </a:lnSpc>
              <a:buFont typeface="+mj-lt"/>
              <a:buAutoNum type="arabicPeriod"/>
            </a:pPr>
            <a:r>
              <a:rPr lang="en-US" dirty="0" smtClean="0">
                <a:solidFill>
                  <a:srgbClr val="000000"/>
                </a:solidFill>
              </a:rPr>
              <a:t>Qualitative Measures: </a:t>
            </a:r>
            <a:r>
              <a:rPr lang="en-US" dirty="0">
                <a:solidFill>
                  <a:srgbClr val="000000"/>
                </a:solidFill>
              </a:rPr>
              <a:t>T</a:t>
            </a:r>
            <a:r>
              <a:rPr lang="en-US" dirty="0" smtClean="0">
                <a:solidFill>
                  <a:srgbClr val="000000"/>
                </a:solidFill>
              </a:rPr>
              <a:t>ext features best judged by human evaluation (structure, language and knowledge demands, and purpose)  </a:t>
            </a:r>
          </a:p>
          <a:p>
            <a:pPr marL="457200" indent="-457200">
              <a:lnSpc>
                <a:spcPct val="120000"/>
              </a:lnSpc>
              <a:buFont typeface="+mj-lt"/>
              <a:buAutoNum type="arabicPeriod"/>
            </a:pPr>
            <a:r>
              <a:rPr lang="en-US" dirty="0" smtClean="0">
                <a:solidFill>
                  <a:srgbClr val="000000"/>
                </a:solidFill>
              </a:rPr>
              <a:t>Professional Judgment: What the instructor does with this text to help students read and understand it</a:t>
            </a:r>
            <a:endParaRPr lang="en-US" dirty="0">
              <a:solidFill>
                <a:srgbClr val="000000"/>
              </a:solidFill>
            </a:endParaRPr>
          </a:p>
        </p:txBody>
      </p:sp>
      <p:sp>
        <p:nvSpPr>
          <p:cNvPr id="2" name="Slide Number Placeholder 1"/>
          <p:cNvSpPr>
            <a:spLocks noGrp="1"/>
          </p:cNvSpPr>
          <p:nvPr>
            <p:ph type="sldNum" sz="quarter" idx="12"/>
          </p:nvPr>
        </p:nvSpPr>
        <p:spPr/>
        <p:txBody>
          <a:bodyPr/>
          <a:lstStyle/>
          <a:p>
            <a:fld id="{DE1A7B54-3846-1546-AF9B-6F7177DA06A0}" type="slidenum">
              <a:rPr lang="en-US" smtClean="0">
                <a:solidFill>
                  <a:prstClr val="white"/>
                </a:solidFill>
              </a:rPr>
              <a:pPr/>
              <a:t>18</a:t>
            </a:fld>
            <a:endParaRPr lang="en-US">
              <a:solidFill>
                <a:prstClr val="white"/>
              </a:solidFill>
            </a:endParaRPr>
          </a:p>
        </p:txBody>
      </p:sp>
    </p:spTree>
    <p:extLst>
      <p:ext uri="{BB962C8B-B14F-4D97-AF65-F5344CB8AC3E}">
        <p14:creationId xmlns:p14="http://schemas.microsoft.com/office/powerpoint/2010/main" val="728628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7712"/>
            <a:ext cx="8229600" cy="940087"/>
          </a:xfrm>
        </p:spPr>
        <p:txBody>
          <a:bodyPr/>
          <a:lstStyle/>
          <a:p>
            <a:r>
              <a:rPr lang="en-US" dirty="0" smtClean="0"/>
              <a:t>1. Quantitative Scale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5923935"/>
              </p:ext>
            </p:extLst>
          </p:nvPr>
        </p:nvGraphicFramePr>
        <p:xfrm>
          <a:off x="152401" y="1828800"/>
          <a:ext cx="8839197" cy="4419600"/>
        </p:xfrm>
        <a:graphic>
          <a:graphicData uri="http://schemas.openxmlformats.org/drawingml/2006/table">
            <a:tbl>
              <a:tblPr firstRow="1" firstCol="1" bandRow="1">
                <a:tableStyleId>{5C22544A-7EE6-4342-B048-85BDC9FD1C3A}</a:tableStyleId>
              </a:tblPr>
              <a:tblGrid>
                <a:gridCol w="1369051"/>
                <a:gridCol w="1287957"/>
                <a:gridCol w="1116229"/>
                <a:gridCol w="1202092"/>
                <a:gridCol w="1373819"/>
                <a:gridCol w="1202092"/>
                <a:gridCol w="1287957"/>
              </a:tblGrid>
              <a:tr h="1396420">
                <a:tc>
                  <a:txBody>
                    <a:bodyPr/>
                    <a:lstStyle/>
                    <a:p>
                      <a:pPr marL="0" marR="0" algn="ctr">
                        <a:lnSpc>
                          <a:spcPts val="1100"/>
                        </a:lnSpc>
                        <a:spcBef>
                          <a:spcPts val="300"/>
                        </a:spcBef>
                        <a:spcAft>
                          <a:spcPts val="600"/>
                        </a:spcAft>
                      </a:pPr>
                      <a:r>
                        <a:rPr lang="en-US" sz="1400" dirty="0">
                          <a:effectLst/>
                        </a:rPr>
                        <a:t>CCR Levels of Learning</a:t>
                      </a:r>
                      <a:endParaRPr lang="en-US" sz="1400" dirty="0">
                        <a:effectLst/>
                        <a:latin typeface="Cambria"/>
                        <a:ea typeface="SimSun"/>
                        <a:cs typeface="Times New Roman"/>
                      </a:endParaRPr>
                    </a:p>
                  </a:txBody>
                  <a:tcPr marL="73025" marR="73025" marT="36830" marB="36830" anchor="b"/>
                </a:tc>
                <a:tc>
                  <a:txBody>
                    <a:bodyPr/>
                    <a:lstStyle/>
                    <a:p>
                      <a:pPr marL="0" marR="0" algn="ctr">
                        <a:lnSpc>
                          <a:spcPts val="1100"/>
                        </a:lnSpc>
                        <a:spcBef>
                          <a:spcPts val="300"/>
                        </a:spcBef>
                        <a:spcAft>
                          <a:spcPts val="600"/>
                        </a:spcAft>
                      </a:pPr>
                      <a:r>
                        <a:rPr lang="en-US" sz="1400">
                          <a:effectLst/>
                        </a:rPr>
                        <a:t>ATOS</a:t>
                      </a:r>
                      <a:endParaRPr lang="en-US" sz="1400">
                        <a:effectLst/>
                        <a:latin typeface="Cambria"/>
                        <a:ea typeface="SimSun"/>
                        <a:cs typeface="Times New Roman"/>
                      </a:endParaRPr>
                    </a:p>
                  </a:txBody>
                  <a:tcPr marL="73025" marR="73025" marT="36830" marB="36830" anchor="b"/>
                </a:tc>
                <a:tc>
                  <a:txBody>
                    <a:bodyPr/>
                    <a:lstStyle/>
                    <a:p>
                      <a:pPr marL="0" marR="0" algn="ctr">
                        <a:lnSpc>
                          <a:spcPts val="1100"/>
                        </a:lnSpc>
                        <a:spcBef>
                          <a:spcPts val="300"/>
                        </a:spcBef>
                        <a:spcAft>
                          <a:spcPts val="600"/>
                        </a:spcAft>
                      </a:pPr>
                      <a:r>
                        <a:rPr lang="en-US" sz="1400">
                          <a:effectLst/>
                        </a:rPr>
                        <a:t>Degrees of Reading Power</a:t>
                      </a:r>
                      <a:endParaRPr lang="en-US" sz="1400">
                        <a:effectLst/>
                        <a:latin typeface="Cambria"/>
                        <a:ea typeface="SimSun"/>
                        <a:cs typeface="Times New Roman"/>
                      </a:endParaRPr>
                    </a:p>
                  </a:txBody>
                  <a:tcPr marL="73025" marR="73025" marT="36830" marB="36830" anchor="b"/>
                </a:tc>
                <a:tc>
                  <a:txBody>
                    <a:bodyPr/>
                    <a:lstStyle/>
                    <a:p>
                      <a:pPr marL="0" marR="0" algn="ctr">
                        <a:lnSpc>
                          <a:spcPts val="1100"/>
                        </a:lnSpc>
                        <a:spcBef>
                          <a:spcPts val="300"/>
                        </a:spcBef>
                        <a:spcAft>
                          <a:spcPts val="600"/>
                        </a:spcAft>
                      </a:pPr>
                      <a:r>
                        <a:rPr lang="en-US" sz="1400">
                          <a:effectLst/>
                        </a:rPr>
                        <a:t>Flesch-Kincaid</a:t>
                      </a:r>
                      <a:endParaRPr lang="en-US" sz="1400">
                        <a:effectLst/>
                        <a:latin typeface="Cambria"/>
                        <a:ea typeface="SimSun"/>
                        <a:cs typeface="Times New Roman"/>
                      </a:endParaRPr>
                    </a:p>
                  </a:txBody>
                  <a:tcPr marL="73025" marR="73025" marT="36830" marB="36830" anchor="b"/>
                </a:tc>
                <a:tc>
                  <a:txBody>
                    <a:bodyPr/>
                    <a:lstStyle/>
                    <a:p>
                      <a:pPr marL="0" marR="0" algn="ctr">
                        <a:lnSpc>
                          <a:spcPts val="1100"/>
                        </a:lnSpc>
                        <a:spcBef>
                          <a:spcPts val="300"/>
                        </a:spcBef>
                        <a:spcAft>
                          <a:spcPts val="600"/>
                        </a:spcAft>
                      </a:pPr>
                      <a:r>
                        <a:rPr lang="en-US" sz="1600" dirty="0">
                          <a:effectLst/>
                        </a:rPr>
                        <a:t>The </a:t>
                      </a:r>
                      <a:r>
                        <a:rPr lang="en-US" sz="1600" dirty="0" err="1">
                          <a:effectLst/>
                        </a:rPr>
                        <a:t>Lexile</a:t>
                      </a:r>
                      <a:r>
                        <a:rPr lang="en-US" sz="1600" dirty="0">
                          <a:effectLst/>
                        </a:rPr>
                        <a:t> Framework</a:t>
                      </a:r>
                      <a:endParaRPr lang="en-US" sz="1600" dirty="0">
                        <a:effectLst/>
                        <a:latin typeface="Cambria"/>
                        <a:ea typeface="SimSun"/>
                        <a:cs typeface="Times New Roman"/>
                      </a:endParaRPr>
                    </a:p>
                  </a:txBody>
                  <a:tcPr marL="73025" marR="73025" marT="36830" marB="36830" anchor="b"/>
                </a:tc>
                <a:tc>
                  <a:txBody>
                    <a:bodyPr/>
                    <a:lstStyle/>
                    <a:p>
                      <a:pPr marL="0" marR="0" algn="ctr">
                        <a:lnSpc>
                          <a:spcPts val="1100"/>
                        </a:lnSpc>
                        <a:spcBef>
                          <a:spcPts val="300"/>
                        </a:spcBef>
                        <a:spcAft>
                          <a:spcPts val="600"/>
                        </a:spcAft>
                      </a:pPr>
                      <a:r>
                        <a:rPr lang="en-US" sz="1400">
                          <a:effectLst/>
                        </a:rPr>
                        <a:t>Reading Maturity</a:t>
                      </a:r>
                      <a:endParaRPr lang="en-US" sz="1400">
                        <a:effectLst/>
                        <a:latin typeface="Cambria"/>
                        <a:ea typeface="SimSun"/>
                        <a:cs typeface="Times New Roman"/>
                      </a:endParaRPr>
                    </a:p>
                  </a:txBody>
                  <a:tcPr marL="73025" marR="73025" marT="36830" marB="36830" anchor="b"/>
                </a:tc>
                <a:tc>
                  <a:txBody>
                    <a:bodyPr/>
                    <a:lstStyle/>
                    <a:p>
                      <a:pPr marL="0" marR="0" algn="ctr">
                        <a:lnSpc>
                          <a:spcPts val="1100"/>
                        </a:lnSpc>
                        <a:spcBef>
                          <a:spcPts val="300"/>
                        </a:spcBef>
                        <a:spcAft>
                          <a:spcPts val="600"/>
                        </a:spcAft>
                      </a:pPr>
                      <a:r>
                        <a:rPr lang="en-US" sz="1400">
                          <a:effectLst/>
                        </a:rPr>
                        <a:t>SourceRater</a:t>
                      </a:r>
                      <a:endParaRPr lang="en-US" sz="1400">
                        <a:effectLst/>
                        <a:latin typeface="Cambria"/>
                        <a:ea typeface="SimSun"/>
                        <a:cs typeface="Times New Roman"/>
                      </a:endParaRPr>
                    </a:p>
                  </a:txBody>
                  <a:tcPr marL="73025" marR="73025" marT="36830" marB="36830" anchor="b"/>
                </a:tc>
              </a:tr>
              <a:tr h="604636">
                <a:tc>
                  <a:txBody>
                    <a:bodyPr/>
                    <a:lstStyle/>
                    <a:p>
                      <a:pPr marL="0" marR="0" algn="ctr">
                        <a:lnSpc>
                          <a:spcPts val="1100"/>
                        </a:lnSpc>
                        <a:spcBef>
                          <a:spcPts val="300"/>
                        </a:spcBef>
                        <a:spcAft>
                          <a:spcPts val="600"/>
                        </a:spcAft>
                      </a:pPr>
                      <a:r>
                        <a:rPr lang="en-US" sz="1400" dirty="0">
                          <a:effectLst/>
                        </a:rPr>
                        <a:t> B (2</a:t>
                      </a:r>
                      <a:r>
                        <a:rPr lang="en-US" sz="1400" baseline="30000" dirty="0">
                          <a:effectLst/>
                        </a:rPr>
                        <a:t>nd</a:t>
                      </a:r>
                      <a:r>
                        <a:rPr lang="en-US" sz="1400" dirty="0">
                          <a:effectLst/>
                        </a:rPr>
                        <a:t> – 3</a:t>
                      </a:r>
                      <a:r>
                        <a:rPr lang="en-US" sz="1400" baseline="30000" dirty="0">
                          <a:effectLst/>
                        </a:rPr>
                        <a:t>rd</a:t>
                      </a:r>
                      <a:r>
                        <a:rPr lang="en-US" sz="1400" dirty="0">
                          <a:effectLst/>
                        </a:rPr>
                        <a:t>)</a:t>
                      </a:r>
                      <a:endParaRPr lang="en-US" sz="1400"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dirty="0">
                          <a:effectLst/>
                        </a:rPr>
                        <a:t>2.75 – 5.14</a:t>
                      </a:r>
                      <a:endParaRPr lang="en-US" sz="1400"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42 – 54</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1.98 – 5.34</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600" b="1" dirty="0">
                          <a:effectLst/>
                        </a:rPr>
                        <a:t>420 – 820</a:t>
                      </a:r>
                      <a:endParaRPr lang="en-US" sz="1600" b="1"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3.53 – 6.13</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0.05 – 2.48</a:t>
                      </a:r>
                      <a:endParaRPr lang="en-US" sz="1400">
                        <a:effectLst/>
                        <a:latin typeface="Cambria"/>
                        <a:ea typeface="SimSun"/>
                        <a:cs typeface="Times New Roman"/>
                      </a:endParaRPr>
                    </a:p>
                  </a:txBody>
                  <a:tcPr marL="73025" marR="73025" marT="36830" marB="36830" anchor="ctr"/>
                </a:tc>
              </a:tr>
              <a:tr h="604636">
                <a:tc>
                  <a:txBody>
                    <a:bodyPr/>
                    <a:lstStyle/>
                    <a:p>
                      <a:pPr marL="0" marR="0" algn="ctr">
                        <a:lnSpc>
                          <a:spcPts val="1100"/>
                        </a:lnSpc>
                        <a:spcBef>
                          <a:spcPts val="300"/>
                        </a:spcBef>
                        <a:spcAft>
                          <a:spcPts val="600"/>
                        </a:spcAft>
                      </a:pPr>
                      <a:r>
                        <a:rPr lang="en-US" sz="1400">
                          <a:effectLst/>
                        </a:rPr>
                        <a:t>C (4</a:t>
                      </a:r>
                      <a:r>
                        <a:rPr lang="en-US" sz="1400" baseline="30000">
                          <a:effectLst/>
                        </a:rPr>
                        <a:t>th</a:t>
                      </a:r>
                      <a:r>
                        <a:rPr lang="en-US" sz="1400">
                          <a:effectLst/>
                        </a:rPr>
                        <a:t> – 5</a:t>
                      </a:r>
                      <a:r>
                        <a:rPr lang="en-US" sz="1400" baseline="30000">
                          <a:effectLst/>
                        </a:rPr>
                        <a:t>th</a:t>
                      </a:r>
                      <a:r>
                        <a:rPr lang="en-US" sz="1400">
                          <a:effectLst/>
                        </a:rPr>
                        <a:t>)</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4.97 – 7.03</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52 – 60</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dirty="0">
                          <a:effectLst/>
                        </a:rPr>
                        <a:t>4.51 – 7.73</a:t>
                      </a:r>
                      <a:endParaRPr lang="en-US" sz="1400"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600" b="1" dirty="0">
                          <a:effectLst/>
                        </a:rPr>
                        <a:t>740 – 1010</a:t>
                      </a:r>
                      <a:endParaRPr lang="en-US" sz="1600" b="1"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5.42 – 7.92</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0.84 – 5.75</a:t>
                      </a:r>
                      <a:endParaRPr lang="en-US" sz="1400">
                        <a:effectLst/>
                        <a:latin typeface="Cambria"/>
                        <a:ea typeface="SimSun"/>
                        <a:cs typeface="Times New Roman"/>
                      </a:endParaRPr>
                    </a:p>
                  </a:txBody>
                  <a:tcPr marL="73025" marR="73025" marT="36830" marB="36830" anchor="ctr"/>
                </a:tc>
              </a:tr>
              <a:tr h="604636">
                <a:tc>
                  <a:txBody>
                    <a:bodyPr/>
                    <a:lstStyle/>
                    <a:p>
                      <a:pPr marL="0" marR="0" algn="ctr">
                        <a:lnSpc>
                          <a:spcPts val="1100"/>
                        </a:lnSpc>
                        <a:spcBef>
                          <a:spcPts val="300"/>
                        </a:spcBef>
                        <a:spcAft>
                          <a:spcPts val="600"/>
                        </a:spcAft>
                      </a:pPr>
                      <a:r>
                        <a:rPr lang="en-US" sz="1400">
                          <a:effectLst/>
                        </a:rPr>
                        <a:t>D (6</a:t>
                      </a:r>
                      <a:r>
                        <a:rPr lang="en-US" sz="1400" baseline="30000">
                          <a:effectLst/>
                        </a:rPr>
                        <a:t>th</a:t>
                      </a:r>
                      <a:r>
                        <a:rPr lang="en-US" sz="1400">
                          <a:effectLst/>
                        </a:rPr>
                        <a:t> – 8</a:t>
                      </a:r>
                      <a:r>
                        <a:rPr lang="en-US" sz="1400" baseline="30000">
                          <a:effectLst/>
                        </a:rPr>
                        <a:t>th</a:t>
                      </a:r>
                      <a:r>
                        <a:rPr lang="en-US" sz="1400">
                          <a:effectLst/>
                        </a:rPr>
                        <a:t>)</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7.00 – 9.98</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57 – 67</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6.51 – 10.34</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600" b="1" dirty="0">
                          <a:effectLst/>
                        </a:rPr>
                        <a:t>925 – 1185</a:t>
                      </a:r>
                      <a:endParaRPr lang="en-US" sz="1600" b="1"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dirty="0">
                          <a:effectLst/>
                        </a:rPr>
                        <a:t>7.04 – 9.57</a:t>
                      </a:r>
                      <a:endParaRPr lang="en-US" sz="1400"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4.11 – 10.66</a:t>
                      </a:r>
                      <a:endParaRPr lang="en-US" sz="1400">
                        <a:effectLst/>
                        <a:latin typeface="Cambria"/>
                        <a:ea typeface="SimSun"/>
                        <a:cs typeface="Times New Roman"/>
                      </a:endParaRPr>
                    </a:p>
                  </a:txBody>
                  <a:tcPr marL="73025" marR="73025" marT="36830" marB="36830" anchor="ctr"/>
                </a:tc>
              </a:tr>
              <a:tr h="604636">
                <a:tc>
                  <a:txBody>
                    <a:bodyPr/>
                    <a:lstStyle/>
                    <a:p>
                      <a:pPr marL="0" marR="0" algn="ctr">
                        <a:lnSpc>
                          <a:spcPts val="1100"/>
                        </a:lnSpc>
                        <a:spcBef>
                          <a:spcPts val="300"/>
                        </a:spcBef>
                        <a:spcAft>
                          <a:spcPts val="600"/>
                        </a:spcAft>
                      </a:pPr>
                      <a:r>
                        <a:rPr lang="en-US" sz="1400">
                          <a:effectLst/>
                        </a:rPr>
                        <a:t>E (9</a:t>
                      </a:r>
                      <a:r>
                        <a:rPr lang="en-US" sz="1400" baseline="30000">
                          <a:effectLst/>
                        </a:rPr>
                        <a:t>th</a:t>
                      </a:r>
                      <a:r>
                        <a:rPr lang="en-US" sz="1400">
                          <a:effectLst/>
                        </a:rPr>
                        <a:t> – 10</a:t>
                      </a:r>
                      <a:r>
                        <a:rPr lang="en-US" sz="1400" baseline="30000">
                          <a:effectLst/>
                        </a:rPr>
                        <a:t>th</a:t>
                      </a:r>
                      <a:r>
                        <a:rPr lang="en-US" sz="1400">
                          <a:effectLst/>
                        </a:rPr>
                        <a:t>)</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9.67 – 12.01</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62 – 72</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8.32 – 12.12</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600" b="1" dirty="0">
                          <a:effectLst/>
                        </a:rPr>
                        <a:t>1050 – 1335</a:t>
                      </a:r>
                      <a:endParaRPr lang="en-US" sz="1600" b="1"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dirty="0">
                          <a:effectLst/>
                        </a:rPr>
                        <a:t>8.41 – 10.81</a:t>
                      </a:r>
                      <a:endParaRPr lang="en-US" sz="1400"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9.02 – 13.93</a:t>
                      </a:r>
                      <a:endParaRPr lang="en-US" sz="1400">
                        <a:effectLst/>
                        <a:latin typeface="Cambria"/>
                        <a:ea typeface="SimSun"/>
                        <a:cs typeface="Times New Roman"/>
                      </a:endParaRPr>
                    </a:p>
                  </a:txBody>
                  <a:tcPr marL="73025" marR="73025" marT="36830" marB="36830" anchor="ctr"/>
                </a:tc>
              </a:tr>
              <a:tr h="604636">
                <a:tc>
                  <a:txBody>
                    <a:bodyPr/>
                    <a:lstStyle/>
                    <a:p>
                      <a:pPr marL="0" marR="0" algn="ctr">
                        <a:lnSpc>
                          <a:spcPts val="1100"/>
                        </a:lnSpc>
                        <a:spcBef>
                          <a:spcPts val="300"/>
                        </a:spcBef>
                        <a:spcAft>
                          <a:spcPts val="600"/>
                        </a:spcAft>
                      </a:pPr>
                      <a:r>
                        <a:rPr lang="en-US" sz="1400">
                          <a:effectLst/>
                        </a:rPr>
                        <a:t>E (11</a:t>
                      </a:r>
                      <a:r>
                        <a:rPr lang="en-US" sz="1400" baseline="30000">
                          <a:effectLst/>
                        </a:rPr>
                        <a:t>th</a:t>
                      </a:r>
                      <a:r>
                        <a:rPr lang="en-US" sz="1400">
                          <a:effectLst/>
                        </a:rPr>
                        <a:t> – CCR)</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11.20 – 14.10</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67 – 74</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a:effectLst/>
                        </a:rPr>
                        <a:t>10.34 – 14.2</a:t>
                      </a:r>
                      <a:endParaRPr lang="en-US" sz="140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600" b="1" dirty="0">
                          <a:effectLst/>
                        </a:rPr>
                        <a:t>1185 – 1385</a:t>
                      </a:r>
                      <a:endParaRPr lang="en-US" sz="1600" b="1"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dirty="0">
                          <a:effectLst/>
                        </a:rPr>
                        <a:t>9.57 – 12.00</a:t>
                      </a:r>
                      <a:endParaRPr lang="en-US" sz="1400" dirty="0">
                        <a:effectLst/>
                        <a:latin typeface="Cambria"/>
                        <a:ea typeface="SimSun"/>
                        <a:cs typeface="Times New Roman"/>
                      </a:endParaRPr>
                    </a:p>
                  </a:txBody>
                  <a:tcPr marL="73025" marR="73025" marT="36830" marB="36830" anchor="ctr"/>
                </a:tc>
                <a:tc>
                  <a:txBody>
                    <a:bodyPr/>
                    <a:lstStyle/>
                    <a:p>
                      <a:pPr marL="0" marR="0" algn="ctr">
                        <a:lnSpc>
                          <a:spcPts val="1100"/>
                        </a:lnSpc>
                        <a:spcBef>
                          <a:spcPts val="300"/>
                        </a:spcBef>
                        <a:spcAft>
                          <a:spcPts val="600"/>
                        </a:spcAft>
                      </a:pPr>
                      <a:r>
                        <a:rPr lang="en-US" sz="1400" dirty="0">
                          <a:effectLst/>
                        </a:rPr>
                        <a:t>12.30 – 14.50</a:t>
                      </a:r>
                      <a:endParaRPr lang="en-US" sz="1400" dirty="0">
                        <a:effectLst/>
                        <a:latin typeface="Cambria"/>
                        <a:ea typeface="SimSun"/>
                        <a:cs typeface="Times New Roman"/>
                      </a:endParaRPr>
                    </a:p>
                  </a:txBody>
                  <a:tcPr marL="73025" marR="73025" marT="36830" marB="36830" anchor="ctr"/>
                </a:tc>
              </a:tr>
            </a:tbl>
          </a:graphicData>
        </a:graphic>
      </p:graphicFrame>
      <p:sp>
        <p:nvSpPr>
          <p:cNvPr id="6" name="Down Arrow 5"/>
          <p:cNvSpPr/>
          <p:nvPr/>
        </p:nvSpPr>
        <p:spPr>
          <a:xfrm>
            <a:off x="5680364" y="1600200"/>
            <a:ext cx="242316"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3" name="Slide Number Placeholder 2"/>
          <p:cNvSpPr>
            <a:spLocks noGrp="1"/>
          </p:cNvSpPr>
          <p:nvPr>
            <p:ph type="sldNum" sz="quarter" idx="12"/>
          </p:nvPr>
        </p:nvSpPr>
        <p:spPr/>
        <p:txBody>
          <a:bodyPr/>
          <a:lstStyle/>
          <a:p>
            <a:fld id="{DE1A7B54-3846-1546-AF9B-6F7177DA06A0}" type="slidenum">
              <a:rPr lang="en-US" smtClean="0">
                <a:solidFill>
                  <a:prstClr val="white"/>
                </a:solidFill>
              </a:rPr>
              <a:pPr/>
              <a:t>19</a:t>
            </a:fld>
            <a:endParaRPr lang="en-US">
              <a:solidFill>
                <a:prstClr val="white"/>
              </a:solidFill>
            </a:endParaRPr>
          </a:p>
        </p:txBody>
      </p:sp>
    </p:spTree>
    <p:extLst>
      <p:ext uri="{BB962C8B-B14F-4D97-AF65-F5344CB8AC3E}">
        <p14:creationId xmlns:p14="http://schemas.microsoft.com/office/powerpoint/2010/main" val="27975059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54"/>
            <a:ext cx="8229600" cy="1357446"/>
          </a:xfrm>
        </p:spPr>
        <p:txBody>
          <a:bodyPr/>
          <a:lstStyle/>
          <a:p>
            <a:r>
              <a:rPr lang="en-US" dirty="0" smtClean="0"/>
              <a:t/>
            </a:r>
            <a:br>
              <a:rPr lang="en-US" dirty="0" smtClean="0"/>
            </a:br>
            <a:r>
              <a:rPr lang="en-US" dirty="0" smtClean="0"/>
              <a:t>2. Qualitative Measures</a:t>
            </a:r>
            <a:endParaRPr lang="en-US" dirty="0"/>
          </a:p>
        </p:txBody>
      </p:sp>
      <p:graphicFrame>
        <p:nvGraphicFramePr>
          <p:cNvPr id="47" name="Content Placeholder 46"/>
          <p:cNvGraphicFramePr>
            <a:graphicFrameLocks noGrp="1"/>
          </p:cNvGraphicFramePr>
          <p:nvPr>
            <p:ph idx="1"/>
            <p:extLst>
              <p:ext uri="{D42A27DB-BD31-4B8C-83A1-F6EECF244321}">
                <p14:modId xmlns:p14="http://schemas.microsoft.com/office/powerpoint/2010/main" val="3164442606"/>
              </p:ext>
            </p:extLst>
          </p:nvPr>
        </p:nvGraphicFramePr>
        <p:xfrm>
          <a:off x="152398" y="1524000"/>
          <a:ext cx="8839202" cy="4871020"/>
        </p:xfrm>
        <a:graphic>
          <a:graphicData uri="http://schemas.openxmlformats.org/drawingml/2006/table">
            <a:tbl>
              <a:tblPr firstRow="1" firstCol="1" bandRow="1"/>
              <a:tblGrid>
                <a:gridCol w="2286002"/>
                <a:gridCol w="3276600"/>
                <a:gridCol w="990600"/>
                <a:gridCol w="762000"/>
                <a:gridCol w="762000"/>
                <a:gridCol w="762000"/>
              </a:tblGrid>
              <a:tr h="472426">
                <a:tc rowSpan="2">
                  <a:txBody>
                    <a:bodyPr/>
                    <a:lstStyle/>
                    <a:p>
                      <a:pPr marL="0" marR="0">
                        <a:spcBef>
                          <a:spcPts val="0"/>
                        </a:spcBef>
                        <a:spcAft>
                          <a:spcPts val="0"/>
                        </a:spcAft>
                      </a:pPr>
                      <a:r>
                        <a:rPr lang="en-US" sz="1400" b="1" dirty="0">
                          <a:effectLst/>
                          <a:latin typeface="Century Gothic"/>
                          <a:ea typeface="MS Mincho"/>
                          <a:cs typeface="Century Gothic"/>
                        </a:rPr>
                        <a:t>Category</a:t>
                      </a: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b="1" dirty="0">
                          <a:effectLst/>
                          <a:latin typeface="Century Gothic"/>
                          <a:ea typeface="MS Mincho"/>
                          <a:cs typeface="Century Gothic"/>
                        </a:rPr>
                        <a:t>Notes and comments on text, support </a:t>
                      </a:r>
                      <a:r>
                        <a:rPr lang="en-US" sz="1400" b="1" dirty="0" smtClean="0">
                          <a:effectLst/>
                          <a:latin typeface="Century Gothic"/>
                          <a:ea typeface="MS Mincho"/>
                          <a:cs typeface="Century Gothic"/>
                        </a:rPr>
                        <a:t>for </a:t>
                      </a:r>
                      <a:r>
                        <a:rPr lang="en-US" sz="1400" b="1" dirty="0">
                          <a:effectLst/>
                          <a:latin typeface="Century Gothic"/>
                          <a:ea typeface="MS Mincho"/>
                          <a:cs typeface="Century Gothic"/>
                        </a:rPr>
                        <a:t>placement in this band</a:t>
                      </a: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1400" b="1" dirty="0">
                          <a:effectLst/>
                          <a:latin typeface="Century Gothic"/>
                          <a:ea typeface="MS Mincho"/>
                          <a:cs typeface="Century Gothic"/>
                        </a:rPr>
                        <a:t>Where to place within the level?</a:t>
                      </a:r>
                      <a:endParaRPr lang="en-US" sz="1400" dirty="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822976">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200" b="0" dirty="0">
                          <a:effectLst/>
                          <a:latin typeface="Century Gothic"/>
                          <a:ea typeface="MS Mincho"/>
                          <a:cs typeface="Century Gothic"/>
                        </a:rPr>
                        <a:t>Beginning </a:t>
                      </a:r>
                    </a:p>
                    <a:p>
                      <a:pPr marL="0" marR="0" algn="ctr">
                        <a:spcBef>
                          <a:spcPts val="0"/>
                        </a:spcBef>
                        <a:spcAft>
                          <a:spcPts val="0"/>
                        </a:spcAft>
                      </a:pPr>
                      <a:r>
                        <a:rPr lang="en-US" sz="1200" b="0" dirty="0">
                          <a:effectLst/>
                          <a:latin typeface="Century Gothic"/>
                          <a:ea typeface="MS Mincho"/>
                          <a:cs typeface="Century Gothic"/>
                        </a:rPr>
                        <a:t>of Level</a:t>
                      </a: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0" dirty="0">
                          <a:effectLst/>
                          <a:latin typeface="Century Gothic"/>
                          <a:ea typeface="MS Mincho"/>
                          <a:cs typeface="Century Gothic"/>
                        </a:rPr>
                        <a:t>Middle of Level</a:t>
                      </a: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0" dirty="0">
                          <a:effectLst/>
                          <a:latin typeface="Century Gothic"/>
                          <a:ea typeface="MS Mincho"/>
                          <a:cs typeface="Century Gothic"/>
                        </a:rPr>
                        <a:t>Top of Level</a:t>
                      </a: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0" dirty="0">
                          <a:effectLst/>
                          <a:latin typeface="Century Gothic"/>
                          <a:ea typeface="MS Mincho"/>
                          <a:cs typeface="Century Gothic"/>
                        </a:rPr>
                        <a:t>NOT Suited </a:t>
                      </a:r>
                    </a:p>
                    <a:p>
                      <a:pPr marL="0" marR="0" algn="ctr">
                        <a:spcBef>
                          <a:spcPts val="0"/>
                        </a:spcBef>
                        <a:spcAft>
                          <a:spcPts val="0"/>
                        </a:spcAft>
                      </a:pPr>
                      <a:r>
                        <a:rPr lang="en-US" sz="1200" b="0" dirty="0">
                          <a:effectLst/>
                          <a:latin typeface="Century Gothic"/>
                          <a:ea typeface="MS Mincho"/>
                          <a:cs typeface="Century Gothic"/>
                        </a:rPr>
                        <a:t>to Level</a:t>
                      </a: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8334">
                <a:tc>
                  <a:txBody>
                    <a:bodyPr/>
                    <a:lstStyle/>
                    <a:p>
                      <a:pPr marL="0" marR="0">
                        <a:spcBef>
                          <a:spcPts val="0"/>
                        </a:spcBef>
                        <a:spcAft>
                          <a:spcPts val="0"/>
                        </a:spcAft>
                      </a:pPr>
                      <a:r>
                        <a:rPr lang="en-US" sz="1400" b="0">
                          <a:effectLst/>
                          <a:latin typeface="Century Gothic"/>
                          <a:ea typeface="MS Mincho"/>
                          <a:cs typeface="Century Gothic"/>
                        </a:rPr>
                        <a:t>Structure </a:t>
                      </a: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dirty="0">
                          <a:effectLst/>
                          <a:latin typeface="Century Gothic"/>
                          <a:ea typeface="MS Mincho"/>
                          <a:cs typeface="Century Gothic"/>
                        </a:rPr>
                        <a:t> </a:t>
                      </a:r>
                      <a:endParaRPr lang="en-US" sz="1000" b="0" dirty="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b="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159">
                <a:tc>
                  <a:txBody>
                    <a:bodyPr/>
                    <a:lstStyle/>
                    <a:p>
                      <a:pPr marL="0" marR="0">
                        <a:spcBef>
                          <a:spcPts val="0"/>
                        </a:spcBef>
                        <a:spcAft>
                          <a:spcPts val="0"/>
                        </a:spcAft>
                      </a:pPr>
                      <a:r>
                        <a:rPr lang="en-US" sz="1400" b="0">
                          <a:effectLst/>
                          <a:latin typeface="Century Gothic"/>
                          <a:ea typeface="MS Mincho"/>
                          <a:cs typeface="Century Gothic"/>
                        </a:rPr>
                        <a:t>Language Clarity and Conventions  </a:t>
                      </a: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dirty="0">
                          <a:effectLst/>
                          <a:latin typeface="Century Gothic"/>
                          <a:ea typeface="MS Mincho"/>
                          <a:cs typeface="Century Gothic"/>
                        </a:rPr>
                        <a:t> </a:t>
                      </a:r>
                      <a:endParaRPr lang="en-US" sz="1000" b="0" dirty="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b="0" dirty="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507">
                <a:tc>
                  <a:txBody>
                    <a:bodyPr/>
                    <a:lstStyle/>
                    <a:p>
                      <a:pPr marL="0" marR="0">
                        <a:spcBef>
                          <a:spcPts val="0"/>
                        </a:spcBef>
                        <a:spcAft>
                          <a:spcPts val="0"/>
                        </a:spcAft>
                      </a:pPr>
                      <a:r>
                        <a:rPr lang="en-US" sz="1400" b="0" dirty="0">
                          <a:effectLst/>
                          <a:latin typeface="Century Gothic"/>
                          <a:ea typeface="MS Mincho"/>
                          <a:cs typeface="Century Gothic"/>
                        </a:rPr>
                        <a:t>Knowledge Demands </a:t>
                      </a:r>
                    </a:p>
                    <a:p>
                      <a:pPr marL="0" marR="0">
                        <a:spcBef>
                          <a:spcPts val="0"/>
                        </a:spcBef>
                        <a:spcAft>
                          <a:spcPts val="0"/>
                        </a:spcAft>
                      </a:pPr>
                      <a:endParaRPr lang="en-US" sz="1400" b="0" dirty="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b="0" dirty="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273">
                <a:tc>
                  <a:txBody>
                    <a:bodyPr/>
                    <a:lstStyle/>
                    <a:p>
                      <a:pPr marL="0" marR="0">
                        <a:spcBef>
                          <a:spcPts val="0"/>
                        </a:spcBef>
                        <a:spcAft>
                          <a:spcPts val="0"/>
                        </a:spcAft>
                      </a:pPr>
                      <a:r>
                        <a:rPr lang="en-US" sz="1400" b="0" dirty="0">
                          <a:effectLst/>
                          <a:latin typeface="Century Gothic"/>
                          <a:ea typeface="MS Mincho"/>
                          <a:cs typeface="Century Gothic"/>
                        </a:rPr>
                        <a:t>Purpose</a:t>
                      </a: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b="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dirty="0">
                          <a:effectLst/>
                          <a:latin typeface="Century Gothic"/>
                          <a:ea typeface="MS Mincho"/>
                          <a:cs typeface="Century Gothic"/>
                        </a:rPr>
                        <a:t> </a:t>
                      </a:r>
                      <a:endParaRPr lang="en-US" sz="1000" b="0" dirty="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9345">
                <a:tc>
                  <a:txBody>
                    <a:bodyPr/>
                    <a:lstStyle/>
                    <a:p>
                      <a:pPr marL="0" marR="0">
                        <a:spcBef>
                          <a:spcPts val="0"/>
                        </a:spcBef>
                        <a:spcAft>
                          <a:spcPts val="0"/>
                        </a:spcAft>
                      </a:pPr>
                      <a:r>
                        <a:rPr lang="en-US" sz="1400" b="1" dirty="0">
                          <a:effectLst/>
                          <a:latin typeface="Century Gothic"/>
                          <a:ea typeface="MS Mincho"/>
                          <a:cs typeface="Century Gothic"/>
                        </a:rPr>
                        <a:t>Overall Placement</a:t>
                      </a: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dirty="0">
                          <a:effectLst/>
                          <a:latin typeface="Century Gothic"/>
                          <a:ea typeface="MS Mincho"/>
                          <a:cs typeface="Century Gothic"/>
                        </a:rPr>
                        <a:t> </a:t>
                      </a:r>
                      <a:endParaRPr lang="en-US" sz="1000" b="0" dirty="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b="0">
                          <a:effectLst/>
                          <a:latin typeface="Century Gothic"/>
                          <a:ea typeface="MS Mincho"/>
                          <a:cs typeface="Century Gothic"/>
                        </a:rPr>
                        <a:t> </a:t>
                      </a:r>
                      <a:endParaRPr lang="en-US" sz="1000" b="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b="0">
                        <a:effectLst/>
                        <a:latin typeface="Century Gothic"/>
                        <a:ea typeface="MS Mincho"/>
                        <a:cs typeface="Century Gothic"/>
                      </a:endParaRPr>
                    </a:p>
                  </a:txBody>
                  <a:tcPr marL="59533" marR="595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b="0" dirty="0">
                          <a:effectLst/>
                          <a:latin typeface="Century Gothic"/>
                          <a:ea typeface="MS Mincho"/>
                          <a:cs typeface="Century Gothic"/>
                        </a:rPr>
                        <a:t> </a:t>
                      </a:r>
                      <a:endParaRPr lang="en-US" sz="1000" b="0" dirty="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900" b="0" dirty="0">
                          <a:effectLst/>
                          <a:latin typeface="Century Gothic"/>
                          <a:ea typeface="MS Mincho"/>
                          <a:cs typeface="Century Gothic"/>
                        </a:rPr>
                        <a:t> </a:t>
                      </a:r>
                      <a:endParaRPr lang="en-US" sz="1000" b="0" dirty="0">
                        <a:effectLst/>
                        <a:latin typeface="Century Gothic"/>
                        <a:ea typeface="MS Mincho"/>
                        <a:cs typeface="Century Gothic"/>
                      </a:endParaRPr>
                    </a:p>
                  </a:txBody>
                  <a:tcPr marL="59533" marR="59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48" name="Straight Arrow Connector 47"/>
          <p:cNvCxnSpPr>
            <a:cxnSpLocks/>
          </p:cNvCxnSpPr>
          <p:nvPr/>
        </p:nvCxnSpPr>
        <p:spPr>
          <a:xfrm>
            <a:off x="17262475" y="10682288"/>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49" name="Straight Arrow Connector 48"/>
          <p:cNvCxnSpPr>
            <a:cxnSpLocks/>
          </p:cNvCxnSpPr>
          <p:nvPr/>
        </p:nvCxnSpPr>
        <p:spPr>
          <a:xfrm>
            <a:off x="16738600" y="7161213"/>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50" name="Straight Arrow Connector 49"/>
          <p:cNvCxnSpPr>
            <a:cxnSpLocks/>
          </p:cNvCxnSpPr>
          <p:nvPr/>
        </p:nvCxnSpPr>
        <p:spPr>
          <a:xfrm>
            <a:off x="16738600" y="7161213"/>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51" name="Straight Arrow Connector 50"/>
          <p:cNvCxnSpPr>
            <a:cxnSpLocks/>
          </p:cNvCxnSpPr>
          <p:nvPr/>
        </p:nvCxnSpPr>
        <p:spPr>
          <a:xfrm>
            <a:off x="16738600" y="7161213"/>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52" name="Straight Arrow Connector 51"/>
          <p:cNvCxnSpPr>
            <a:cxnSpLocks/>
          </p:cNvCxnSpPr>
          <p:nvPr/>
        </p:nvCxnSpPr>
        <p:spPr>
          <a:xfrm>
            <a:off x="16119475" y="11122025"/>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53" name="Straight Arrow Connector 52"/>
          <p:cNvCxnSpPr>
            <a:cxnSpLocks/>
          </p:cNvCxnSpPr>
          <p:nvPr/>
        </p:nvCxnSpPr>
        <p:spPr>
          <a:xfrm>
            <a:off x="15595600" y="7599363"/>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54" name="Straight Arrow Connector 53"/>
          <p:cNvCxnSpPr>
            <a:cxnSpLocks/>
          </p:cNvCxnSpPr>
          <p:nvPr/>
        </p:nvCxnSpPr>
        <p:spPr>
          <a:xfrm>
            <a:off x="15595600" y="7599363"/>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55" name="Straight Arrow Connector 54"/>
          <p:cNvCxnSpPr>
            <a:cxnSpLocks/>
          </p:cNvCxnSpPr>
          <p:nvPr/>
        </p:nvCxnSpPr>
        <p:spPr>
          <a:xfrm>
            <a:off x="15595600" y="7599363"/>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56" name="Straight Arrow Connector 55"/>
          <p:cNvCxnSpPr>
            <a:cxnSpLocks/>
          </p:cNvCxnSpPr>
          <p:nvPr/>
        </p:nvCxnSpPr>
        <p:spPr>
          <a:xfrm>
            <a:off x="16690975" y="12163425"/>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57" name="Straight Arrow Connector 56"/>
          <p:cNvCxnSpPr>
            <a:cxnSpLocks/>
          </p:cNvCxnSpPr>
          <p:nvPr/>
        </p:nvCxnSpPr>
        <p:spPr>
          <a:xfrm>
            <a:off x="16167100" y="8640763"/>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58" name="Straight Arrow Connector 57"/>
          <p:cNvCxnSpPr>
            <a:cxnSpLocks/>
          </p:cNvCxnSpPr>
          <p:nvPr/>
        </p:nvCxnSpPr>
        <p:spPr>
          <a:xfrm>
            <a:off x="16167100" y="8640763"/>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59" name="Straight Arrow Connector 58"/>
          <p:cNvCxnSpPr>
            <a:cxnSpLocks/>
          </p:cNvCxnSpPr>
          <p:nvPr/>
        </p:nvCxnSpPr>
        <p:spPr>
          <a:xfrm>
            <a:off x="16167100" y="8640763"/>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60" name="Straight Arrow Connector 59"/>
          <p:cNvCxnSpPr>
            <a:cxnSpLocks/>
          </p:cNvCxnSpPr>
          <p:nvPr/>
        </p:nvCxnSpPr>
        <p:spPr>
          <a:xfrm>
            <a:off x="16690975" y="12866688"/>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61" name="Straight Arrow Connector 60"/>
          <p:cNvCxnSpPr>
            <a:cxnSpLocks/>
          </p:cNvCxnSpPr>
          <p:nvPr/>
        </p:nvCxnSpPr>
        <p:spPr>
          <a:xfrm>
            <a:off x="16167100" y="9344025"/>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62" name="Straight Arrow Connector 61"/>
          <p:cNvCxnSpPr>
            <a:cxnSpLocks/>
          </p:cNvCxnSpPr>
          <p:nvPr/>
        </p:nvCxnSpPr>
        <p:spPr>
          <a:xfrm>
            <a:off x="16167100" y="9344025"/>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63" name="Straight Arrow Connector 62"/>
          <p:cNvCxnSpPr>
            <a:cxnSpLocks/>
          </p:cNvCxnSpPr>
          <p:nvPr/>
        </p:nvCxnSpPr>
        <p:spPr>
          <a:xfrm>
            <a:off x="16167100" y="9344025"/>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64" name="Straight Arrow Connector 63"/>
          <p:cNvCxnSpPr>
            <a:cxnSpLocks/>
          </p:cNvCxnSpPr>
          <p:nvPr/>
        </p:nvCxnSpPr>
        <p:spPr>
          <a:xfrm>
            <a:off x="16690975" y="13708063"/>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65" name="Straight Arrow Connector 64"/>
          <p:cNvCxnSpPr>
            <a:cxnSpLocks/>
          </p:cNvCxnSpPr>
          <p:nvPr/>
        </p:nvCxnSpPr>
        <p:spPr>
          <a:xfrm>
            <a:off x="16167100" y="10186988"/>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66" name="Straight Arrow Connector 65"/>
          <p:cNvCxnSpPr>
            <a:cxnSpLocks/>
          </p:cNvCxnSpPr>
          <p:nvPr/>
        </p:nvCxnSpPr>
        <p:spPr>
          <a:xfrm>
            <a:off x="16167100" y="10186988"/>
            <a:ext cx="0" cy="295275"/>
          </a:xfrm>
          <a:prstGeom prst="straightConnector1">
            <a:avLst/>
          </a:prstGeom>
          <a:noFill/>
          <a:ln w="9525" cap="flat" cmpd="sng" algn="ctr">
            <a:solidFill>
              <a:srgbClr val="4F81BD">
                <a:shade val="95000"/>
                <a:satMod val="105000"/>
              </a:srgbClr>
            </a:solidFill>
            <a:prstDash val="solid"/>
            <a:tailEnd type="arrow"/>
          </a:ln>
          <a:effectLst/>
        </p:spPr>
      </p:cxnSp>
      <p:cxnSp>
        <p:nvCxnSpPr>
          <p:cNvPr id="67" name="Straight Arrow Connector 66"/>
          <p:cNvCxnSpPr>
            <a:cxnSpLocks/>
          </p:cNvCxnSpPr>
          <p:nvPr/>
        </p:nvCxnSpPr>
        <p:spPr>
          <a:xfrm>
            <a:off x="16167100" y="10186988"/>
            <a:ext cx="0" cy="295275"/>
          </a:xfrm>
          <a:prstGeom prst="straightConnector1">
            <a:avLst/>
          </a:prstGeom>
          <a:noFill/>
          <a:ln w="9525" cap="flat" cmpd="sng" algn="ctr">
            <a:solidFill>
              <a:srgbClr val="4F81BD">
                <a:shade val="95000"/>
                <a:satMod val="105000"/>
              </a:srgbClr>
            </a:solidFill>
            <a:prstDash val="solid"/>
            <a:tailEnd type="arrow"/>
          </a:ln>
          <a:effectLst/>
        </p:spPr>
      </p:cxnSp>
      <p:sp>
        <p:nvSpPr>
          <p:cNvPr id="3" name="Slide Number Placeholder 2"/>
          <p:cNvSpPr>
            <a:spLocks noGrp="1"/>
          </p:cNvSpPr>
          <p:nvPr>
            <p:ph type="sldNum" sz="quarter" idx="12"/>
          </p:nvPr>
        </p:nvSpPr>
        <p:spPr/>
        <p:txBody>
          <a:bodyPr/>
          <a:lstStyle/>
          <a:p>
            <a:fld id="{DE1A7B54-3846-1546-AF9B-6F7177DA06A0}" type="slidenum">
              <a:rPr lang="en-US" smtClean="0">
                <a:solidFill>
                  <a:prstClr val="white"/>
                </a:solidFill>
              </a:rPr>
              <a:pPr/>
              <a:t>20</a:t>
            </a:fld>
            <a:endParaRPr lang="en-US">
              <a:solidFill>
                <a:prstClr val="white"/>
              </a:solidFill>
            </a:endParaRPr>
          </a:p>
        </p:txBody>
      </p:sp>
    </p:spTree>
    <p:extLst>
      <p:ext uri="{BB962C8B-B14F-4D97-AF65-F5344CB8AC3E}">
        <p14:creationId xmlns:p14="http://schemas.microsoft.com/office/powerpoint/2010/main" val="24478441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1"/>
            <a:ext cx="8229600" cy="762000"/>
          </a:xfrm>
        </p:spPr>
        <p:txBody>
          <a:bodyPr/>
          <a:lstStyle/>
          <a:p>
            <a:r>
              <a:rPr lang="en-US" dirty="0" smtClean="0"/>
              <a:t>Literacy Coaches</a:t>
            </a:r>
            <a:endParaRPr lang="en-US" dirty="0"/>
          </a:p>
        </p:txBody>
      </p:sp>
      <p:sp>
        <p:nvSpPr>
          <p:cNvPr id="3" name="Content Placeholder 2"/>
          <p:cNvSpPr>
            <a:spLocks noGrp="1"/>
          </p:cNvSpPr>
          <p:nvPr>
            <p:ph idx="1"/>
          </p:nvPr>
        </p:nvSpPr>
        <p:spPr>
          <a:xfrm>
            <a:off x="457200" y="1811842"/>
            <a:ext cx="8229600" cy="2234458"/>
          </a:xfrm>
        </p:spPr>
        <p:txBody>
          <a:bodyPr/>
          <a:lstStyle/>
          <a:p>
            <a:pPr>
              <a:buFont typeface="Wingdings" charset="2"/>
              <a:buChar char="§"/>
            </a:pPr>
            <a:r>
              <a:rPr lang="en-US" dirty="0" err="1" smtClean="0">
                <a:solidFill>
                  <a:schemeClr val="tx1"/>
                </a:solidFill>
              </a:rPr>
              <a:t>Meesha</a:t>
            </a:r>
            <a:r>
              <a:rPr lang="en-US" dirty="0" smtClean="0">
                <a:solidFill>
                  <a:schemeClr val="tx1"/>
                </a:solidFill>
              </a:rPr>
              <a:t> Brown</a:t>
            </a:r>
          </a:p>
          <a:p>
            <a:pPr>
              <a:buFont typeface="Wingdings" charset="2"/>
              <a:buChar char="§"/>
            </a:pPr>
            <a:r>
              <a:rPr lang="en-US" dirty="0" smtClean="0">
                <a:solidFill>
                  <a:schemeClr val="tx1"/>
                </a:solidFill>
              </a:rPr>
              <a:t>Rachel Etienne</a:t>
            </a:r>
            <a:endParaRPr lang="en-US" dirty="0">
              <a:solidFill>
                <a:schemeClr val="tx1"/>
              </a:solidFill>
            </a:endParaRPr>
          </a:p>
          <a:p>
            <a:pPr>
              <a:buFont typeface="Wingdings" charset="2"/>
              <a:buChar char="§"/>
            </a:pPr>
            <a:r>
              <a:rPr lang="en-US" dirty="0" smtClean="0">
                <a:solidFill>
                  <a:schemeClr val="tx1"/>
                </a:solidFill>
              </a:rPr>
              <a:t>Lori </a:t>
            </a:r>
            <a:r>
              <a:rPr lang="en-US" dirty="0" err="1" smtClean="0">
                <a:solidFill>
                  <a:schemeClr val="tx1"/>
                </a:solidFill>
              </a:rPr>
              <a:t>Forlizzi</a:t>
            </a:r>
            <a:endParaRPr lang="en-US" dirty="0" smtClean="0">
              <a:solidFill>
                <a:schemeClr val="tx1"/>
              </a:solidFill>
            </a:endParaRPr>
          </a:p>
          <a:p>
            <a:pPr>
              <a:buFont typeface="Wingdings" charset="2"/>
              <a:buChar char="§"/>
            </a:pPr>
            <a:r>
              <a:rPr lang="en-US" dirty="0" smtClean="0">
                <a:solidFill>
                  <a:schemeClr val="tx1"/>
                </a:solidFill>
              </a:rPr>
              <a:t>Jane Roy</a:t>
            </a:r>
          </a:p>
          <a:p>
            <a:pPr>
              <a:buFont typeface="Wingdings" charset="2"/>
              <a:buChar char="§"/>
            </a:pPr>
            <a:r>
              <a:rPr lang="en-US" dirty="0" smtClean="0">
                <a:solidFill>
                  <a:schemeClr val="tx1"/>
                </a:solidFill>
              </a:rPr>
              <a:t>Cindy Turner</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3</a:t>
            </a:fld>
            <a:endParaRPr lang="en-US">
              <a:solidFill>
                <a:prstClr val="white"/>
              </a:solidFill>
            </a:endParaRPr>
          </a:p>
        </p:txBody>
      </p:sp>
    </p:spTree>
    <p:extLst>
      <p:ext uri="{BB962C8B-B14F-4D97-AF65-F5344CB8AC3E}">
        <p14:creationId xmlns:p14="http://schemas.microsoft.com/office/powerpoint/2010/main" val="3470659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2768"/>
            <a:ext cx="8229600" cy="1422232"/>
          </a:xfrm>
        </p:spPr>
        <p:txBody>
          <a:bodyPr/>
          <a:lstStyle/>
          <a:p>
            <a:r>
              <a:rPr lang="en-US" dirty="0" smtClean="0"/>
              <a:t>3. Professional Judgment</a:t>
            </a:r>
            <a:r>
              <a:rPr lang="en-US" dirty="0"/>
              <a:t/>
            </a:r>
            <a:br>
              <a:rPr lang="en-US" dirty="0"/>
            </a:br>
            <a:endParaRPr lang="en-US" sz="2800" dirty="0"/>
          </a:p>
        </p:txBody>
      </p:sp>
      <p:sp>
        <p:nvSpPr>
          <p:cNvPr id="3" name="Content Placeholder 2"/>
          <p:cNvSpPr>
            <a:spLocks noGrp="1"/>
          </p:cNvSpPr>
          <p:nvPr>
            <p:ph idx="1"/>
          </p:nvPr>
        </p:nvSpPr>
        <p:spPr>
          <a:xfrm>
            <a:off x="457200" y="1371600"/>
            <a:ext cx="8686800" cy="4081117"/>
          </a:xfrm>
        </p:spPr>
        <p:txBody>
          <a:bodyPr/>
          <a:lstStyle/>
          <a:p>
            <a:pPr marL="0" indent="0">
              <a:buNone/>
            </a:pPr>
            <a:endParaRPr lang="en-US" dirty="0">
              <a:solidFill>
                <a:srgbClr val="595959"/>
              </a:solidFill>
            </a:endParaRPr>
          </a:p>
          <a:p>
            <a:pPr marL="0" indent="0">
              <a:buNone/>
            </a:pPr>
            <a:r>
              <a:rPr lang="en-US" dirty="0" smtClean="0">
                <a:solidFill>
                  <a:schemeClr val="tx1"/>
                </a:solidFill>
              </a:rPr>
              <a:t>“Students </a:t>
            </a:r>
            <a:r>
              <a:rPr lang="en-US" dirty="0">
                <a:solidFill>
                  <a:schemeClr val="tx1"/>
                </a:solidFill>
              </a:rPr>
              <a:t>who struggle greatly to read texts within (or even below) their text complexity </a:t>
            </a:r>
            <a:r>
              <a:rPr lang="en-US" dirty="0" smtClean="0">
                <a:solidFill>
                  <a:schemeClr val="tx1"/>
                </a:solidFill>
              </a:rPr>
              <a:t>[level] </a:t>
            </a:r>
            <a:r>
              <a:rPr lang="en-US" dirty="0">
                <a:solidFill>
                  <a:schemeClr val="tx1"/>
                </a:solidFill>
              </a:rPr>
              <a:t>must be given the support needed to enable them to read at </a:t>
            </a:r>
            <a:r>
              <a:rPr lang="en-US" dirty="0" smtClean="0">
                <a:solidFill>
                  <a:schemeClr val="tx1"/>
                </a:solidFill>
              </a:rPr>
              <a:t>an appropriate </a:t>
            </a:r>
            <a:r>
              <a:rPr lang="en-US" dirty="0">
                <a:solidFill>
                  <a:schemeClr val="tx1"/>
                </a:solidFill>
              </a:rPr>
              <a:t>level of </a:t>
            </a:r>
            <a:r>
              <a:rPr lang="en-US" dirty="0" smtClean="0">
                <a:solidFill>
                  <a:schemeClr val="tx1"/>
                </a:solidFill>
              </a:rPr>
              <a:t>complexity. Even </a:t>
            </a:r>
            <a:r>
              <a:rPr lang="en-US" dirty="0">
                <a:solidFill>
                  <a:schemeClr val="tx1"/>
                </a:solidFill>
              </a:rPr>
              <a:t>many students on course for college and career readiness are likely to </a:t>
            </a:r>
            <a:r>
              <a:rPr lang="en-US" i="1" dirty="0">
                <a:solidFill>
                  <a:schemeClr val="tx1"/>
                </a:solidFill>
              </a:rPr>
              <a:t>need scaffolding </a:t>
            </a:r>
            <a:r>
              <a:rPr lang="en-US" dirty="0">
                <a:solidFill>
                  <a:schemeClr val="tx1"/>
                </a:solidFill>
              </a:rPr>
              <a:t>as they master higher levels of text complexity</a:t>
            </a:r>
            <a:r>
              <a:rPr lang="en-US" dirty="0" smtClean="0">
                <a:solidFill>
                  <a:schemeClr val="tx1"/>
                </a:solidFill>
              </a:rPr>
              <a:t>.”</a:t>
            </a:r>
          </a:p>
          <a:p>
            <a:pPr marL="0" indent="0">
              <a:buNone/>
            </a:pPr>
            <a:endParaRPr lang="en-US" dirty="0">
              <a:solidFill>
                <a:schemeClr val="tx1"/>
              </a:solidFill>
            </a:endParaRPr>
          </a:p>
          <a:p>
            <a:pPr marL="0" indent="0">
              <a:buNone/>
            </a:pPr>
            <a:r>
              <a:rPr lang="en-US" dirty="0" smtClean="0">
                <a:solidFill>
                  <a:schemeClr val="tx1"/>
                </a:solidFill>
              </a:rPr>
              <a:t>(From </a:t>
            </a:r>
            <a:r>
              <a:rPr lang="en-US" dirty="0">
                <a:solidFill>
                  <a:schemeClr val="tx1"/>
                </a:solidFill>
              </a:rPr>
              <a:t>Appendix A, p.</a:t>
            </a:r>
            <a:r>
              <a:rPr lang="en-US" dirty="0" smtClean="0">
                <a:solidFill>
                  <a:schemeClr val="tx1"/>
                </a:solidFill>
              </a:rPr>
              <a:t>9, </a:t>
            </a:r>
            <a:r>
              <a:rPr lang="en-US" i="1" dirty="0" smtClean="0">
                <a:solidFill>
                  <a:schemeClr val="tx1"/>
                </a:solidFill>
              </a:rPr>
              <a:t>CCSS – ELA) </a:t>
            </a:r>
            <a:endParaRPr lang="en-US" i="1" dirty="0">
              <a:solidFill>
                <a:schemeClr val="tx1"/>
              </a:solidFill>
            </a:endParaRPr>
          </a:p>
          <a:p>
            <a:pPr marL="0" indent="0">
              <a:buNone/>
            </a:pPr>
            <a:endParaRPr lang="en-US"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21</a:t>
            </a:fld>
            <a:endParaRPr lang="en-US">
              <a:solidFill>
                <a:prstClr val="white"/>
              </a:solidFill>
            </a:endParaRPr>
          </a:p>
        </p:txBody>
      </p:sp>
    </p:spTree>
    <p:extLst>
      <p:ext uri="{BB962C8B-B14F-4D97-AF65-F5344CB8AC3E}">
        <p14:creationId xmlns:p14="http://schemas.microsoft.com/office/powerpoint/2010/main" val="205785757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59800" cy="1523999"/>
          </a:xfrm>
        </p:spPr>
        <p:txBody>
          <a:bodyPr>
            <a:noAutofit/>
          </a:bodyPr>
          <a:lstStyle/>
          <a:p>
            <a:r>
              <a:rPr lang="en-US" sz="3200" dirty="0" smtClean="0">
                <a:cs typeface="Helvetica"/>
              </a:rPr>
              <a:t>Determining </a:t>
            </a:r>
            <a:r>
              <a:rPr lang="en-US" dirty="0" smtClean="0">
                <a:cs typeface="Helvetica"/>
              </a:rPr>
              <a:t>Text </a:t>
            </a:r>
            <a:r>
              <a:rPr lang="en-US" sz="3200" dirty="0" smtClean="0">
                <a:cs typeface="Helvetica"/>
              </a:rPr>
              <a:t>Complexity</a:t>
            </a:r>
            <a:endParaRPr lang="en-US" sz="3200" dirty="0">
              <a:cs typeface="Helvetica"/>
            </a:endParaRPr>
          </a:p>
        </p:txBody>
      </p:sp>
      <p:sp>
        <p:nvSpPr>
          <p:cNvPr id="3" name="Content Placeholder 2"/>
          <p:cNvSpPr>
            <a:spLocks noGrp="1"/>
          </p:cNvSpPr>
          <p:nvPr>
            <p:ph idx="1"/>
          </p:nvPr>
        </p:nvSpPr>
        <p:spPr>
          <a:xfrm>
            <a:off x="571500" y="1371600"/>
            <a:ext cx="8001000" cy="5113867"/>
          </a:xfrm>
        </p:spPr>
        <p:txBody>
          <a:bodyPr>
            <a:normAutofit/>
          </a:bodyPr>
          <a:lstStyle/>
          <a:p>
            <a:pPr marL="50800" lvl="1" indent="0">
              <a:spcAft>
                <a:spcPts val="600"/>
              </a:spcAft>
              <a:buNone/>
            </a:pPr>
            <a:endParaRPr lang="en-US" sz="2400" i="1" dirty="0" smtClean="0">
              <a:solidFill>
                <a:srgbClr val="000000"/>
              </a:solidFill>
              <a:cs typeface="Century Gothic"/>
            </a:endParaRPr>
          </a:p>
          <a:p>
            <a:pPr marL="50800" lvl="1" indent="0">
              <a:spcAft>
                <a:spcPts val="600"/>
              </a:spcAft>
              <a:buNone/>
            </a:pPr>
            <a:endParaRPr lang="en-US" sz="2400" i="1" dirty="0">
              <a:solidFill>
                <a:srgbClr val="000000"/>
              </a:solidFill>
              <a:cs typeface="Century Gothic"/>
            </a:endParaRPr>
          </a:p>
          <a:p>
            <a:pPr marL="50800" lvl="1" indent="0">
              <a:spcAft>
                <a:spcPts val="600"/>
              </a:spcAft>
              <a:buNone/>
            </a:pPr>
            <a:r>
              <a:rPr lang="en-US" sz="2400" i="1" dirty="0" smtClean="0">
                <a:solidFill>
                  <a:srgbClr val="000000"/>
                </a:solidFill>
                <a:cs typeface="Century Gothic"/>
              </a:rPr>
              <a:t>General Rule: </a:t>
            </a:r>
            <a:r>
              <a:rPr lang="en-US" sz="2400" dirty="0" smtClean="0">
                <a:solidFill>
                  <a:srgbClr val="000000"/>
                </a:solidFill>
                <a:cs typeface="Century Gothic"/>
              </a:rPr>
              <a:t>Use the quantitative measures to place a text within a band, and qualitative measures to place the text at the top, middle, or bottom of the band.</a:t>
            </a:r>
          </a:p>
          <a:p>
            <a:pPr marL="50800" lvl="1" indent="0">
              <a:spcAft>
                <a:spcPts val="600"/>
              </a:spcAft>
              <a:buNone/>
            </a:pPr>
            <a:endParaRPr lang="en-US" sz="2400" dirty="0" smtClean="0"/>
          </a:p>
          <a:p>
            <a:pPr marL="50800" lvl="1" indent="0">
              <a:spcAft>
                <a:spcPts val="600"/>
              </a:spcAft>
              <a:buNone/>
            </a:pPr>
            <a:r>
              <a:rPr lang="en-US" sz="2400" dirty="0" smtClean="0">
                <a:hlinkClick r:id="rId3"/>
              </a:rPr>
              <a:t>www.ccsso.org</a:t>
            </a:r>
            <a:r>
              <a:rPr lang="en-US" sz="2400" dirty="0">
                <a:hlinkClick r:id="rId3"/>
              </a:rPr>
              <a:t>/</a:t>
            </a:r>
            <a:r>
              <a:rPr lang="en-US" sz="2400" b="1" dirty="0" smtClean="0">
                <a:hlinkClick r:id="rId3"/>
              </a:rPr>
              <a:t>Navigating</a:t>
            </a:r>
            <a:r>
              <a:rPr lang="en-US" sz="2400" dirty="0" smtClean="0">
                <a:hlinkClick r:id="rId3"/>
              </a:rPr>
              <a:t>_</a:t>
            </a:r>
            <a:r>
              <a:rPr lang="en-US" sz="2400" b="1" dirty="0" smtClean="0">
                <a:hlinkClick r:id="rId3"/>
              </a:rPr>
              <a:t>Text</a:t>
            </a:r>
            <a:r>
              <a:rPr lang="en-US" sz="2400" dirty="0" smtClean="0">
                <a:hlinkClick r:id="rId3"/>
              </a:rPr>
              <a:t>_</a:t>
            </a:r>
            <a:r>
              <a:rPr lang="en-US" sz="2400" b="1" dirty="0" smtClean="0">
                <a:hlinkClick r:id="rId3"/>
              </a:rPr>
              <a:t>Complexity</a:t>
            </a:r>
            <a:r>
              <a:rPr lang="en-US" sz="2400" dirty="0" smtClean="0">
                <a:hlinkClick r:id="rId3"/>
              </a:rPr>
              <a:t>.html</a:t>
            </a:r>
            <a:endParaRPr lang="en-US" sz="2400" dirty="0" smtClean="0"/>
          </a:p>
          <a:p>
            <a:pPr marL="50800" lvl="1" indent="0">
              <a:spcAft>
                <a:spcPts val="600"/>
              </a:spcAft>
              <a:buNone/>
            </a:pPr>
            <a:endParaRPr lang="en-US" sz="2400" dirty="0" smtClean="0">
              <a:solidFill>
                <a:srgbClr val="FF6600"/>
              </a:solidFill>
              <a:cs typeface="Century Gothic"/>
            </a:endParaRPr>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22</a:t>
            </a:fld>
            <a:endParaRPr lang="en-US">
              <a:solidFill>
                <a:prstClr val="white"/>
              </a:solidFill>
            </a:endParaRPr>
          </a:p>
        </p:txBody>
      </p:sp>
    </p:spTree>
    <p:extLst>
      <p:ext uri="{BB962C8B-B14F-4D97-AF65-F5344CB8AC3E}">
        <p14:creationId xmlns:p14="http://schemas.microsoft.com/office/powerpoint/2010/main" val="286562282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923835"/>
            <a:ext cx="8382000" cy="1200329"/>
          </a:xfrm>
        </p:spPr>
        <p:txBody>
          <a:bodyPr/>
          <a:lstStyle/>
          <a:p>
            <a:r>
              <a:rPr lang="en-US" sz="3600" dirty="0"/>
              <a:t>Selecting (and Measuring</a:t>
            </a:r>
            <a:r>
              <a:rPr lang="en-US" sz="3600" dirty="0" smtClean="0"/>
              <a:t>) Texts </a:t>
            </a:r>
            <a:r>
              <a:rPr lang="en-US" sz="3600" dirty="0"/>
              <a:t>Worth Reading</a:t>
            </a:r>
          </a:p>
        </p:txBody>
      </p:sp>
      <p:sp>
        <p:nvSpPr>
          <p:cNvPr id="6" name="Rounded Rectangle 5"/>
          <p:cNvSpPr/>
          <p:nvPr/>
        </p:nvSpPr>
        <p:spPr>
          <a:xfrm>
            <a:off x="6400800" y="5715000"/>
            <a:ext cx="2514600" cy="685800"/>
          </a:xfrm>
          <a:prstGeom prst="roundRect">
            <a:avLst/>
          </a:prstGeom>
          <a:solidFill>
            <a:srgbClr val="2A409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Begin Activity</a:t>
            </a:r>
            <a:endParaRPr lang="en-US" dirty="0"/>
          </a:p>
        </p:txBody>
      </p:sp>
      <p:sp>
        <p:nvSpPr>
          <p:cNvPr id="2" name="TextBox 1"/>
          <p:cNvSpPr txBox="1"/>
          <p:nvPr/>
        </p:nvSpPr>
        <p:spPr>
          <a:xfrm>
            <a:off x="609600" y="2908300"/>
            <a:ext cx="4026962" cy="1409617"/>
          </a:xfrm>
          <a:prstGeom prst="rect">
            <a:avLst/>
          </a:prstGeom>
          <a:noFill/>
        </p:spPr>
        <p:txBody>
          <a:bodyPr wrap="square" rtlCol="0">
            <a:spAutoFit/>
          </a:bodyPr>
          <a:lstStyle/>
          <a:p>
            <a:pPr marL="342900" indent="-342900">
              <a:lnSpc>
                <a:spcPct val="120000"/>
              </a:lnSpc>
              <a:buFont typeface="Wingdings" charset="2"/>
              <a:buChar char="§"/>
            </a:pPr>
            <a:r>
              <a:rPr lang="en-US" sz="2400" dirty="0" smtClean="0">
                <a:latin typeface="Helvetica"/>
                <a:cs typeface="Helvetica"/>
              </a:rPr>
              <a:t>Purpose of Activity</a:t>
            </a:r>
          </a:p>
          <a:p>
            <a:pPr marL="342900" indent="-342900">
              <a:lnSpc>
                <a:spcPct val="120000"/>
              </a:lnSpc>
              <a:buFont typeface="Wingdings" charset="2"/>
              <a:buChar char="§"/>
            </a:pPr>
            <a:r>
              <a:rPr lang="en-US" sz="2400" dirty="0" smtClean="0">
                <a:latin typeface="Helvetica"/>
                <a:cs typeface="Helvetica"/>
              </a:rPr>
              <a:t>Materials</a:t>
            </a:r>
          </a:p>
          <a:p>
            <a:pPr marL="342900" indent="-342900">
              <a:lnSpc>
                <a:spcPct val="120000"/>
              </a:lnSpc>
              <a:buFont typeface="Wingdings" charset="2"/>
              <a:buChar char="§"/>
            </a:pPr>
            <a:r>
              <a:rPr lang="en-US" sz="2400" dirty="0" smtClean="0">
                <a:latin typeface="Helvetica"/>
                <a:cs typeface="Helvetica"/>
              </a:rPr>
              <a:t>Directions</a:t>
            </a:r>
            <a:endParaRPr lang="en-US" sz="2400" dirty="0">
              <a:latin typeface="Helvetica"/>
              <a:cs typeface="Helvetica"/>
            </a:endParaRPr>
          </a:p>
        </p:txBody>
      </p:sp>
      <p:sp>
        <p:nvSpPr>
          <p:cNvPr id="3" name="Slide Number Placeholder 2"/>
          <p:cNvSpPr>
            <a:spLocks noGrp="1"/>
          </p:cNvSpPr>
          <p:nvPr>
            <p:ph type="sldNum" sz="quarter" idx="12"/>
          </p:nvPr>
        </p:nvSpPr>
        <p:spPr/>
        <p:txBody>
          <a:bodyPr/>
          <a:lstStyle/>
          <a:p>
            <a:fld id="{DE1A7B54-3846-1546-AF9B-6F7177DA06A0}" type="slidenum">
              <a:rPr lang="en-US" smtClean="0">
                <a:solidFill>
                  <a:prstClr val="white"/>
                </a:solidFill>
              </a:rPr>
              <a:pPr/>
              <a:t>23</a:t>
            </a:fld>
            <a:endParaRPr lang="en-US">
              <a:solidFill>
                <a:prstClr val="white"/>
              </a:solidFill>
            </a:endParaRPr>
          </a:p>
        </p:txBody>
      </p:sp>
    </p:spTree>
    <p:extLst>
      <p:ext uri="{BB962C8B-B14F-4D97-AF65-F5344CB8AC3E}">
        <p14:creationId xmlns:p14="http://schemas.microsoft.com/office/powerpoint/2010/main" val="13844176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11842"/>
            <a:ext cx="8229600" cy="1791260"/>
          </a:xfrm>
        </p:spPr>
        <p:txBody>
          <a:bodyPr/>
          <a:lstStyle/>
          <a:p>
            <a:pPr marL="0" indent="0">
              <a:buNone/>
            </a:pPr>
            <a:endParaRPr lang="en-US" dirty="0" smtClean="0"/>
          </a:p>
          <a:p>
            <a:pPr marL="0" indent="0" algn="ctr">
              <a:buNone/>
            </a:pPr>
            <a:endParaRPr lang="en-US" sz="3600" dirty="0" smtClean="0"/>
          </a:p>
          <a:p>
            <a:pPr marL="0" indent="0" algn="ctr">
              <a:buNone/>
            </a:pPr>
            <a:r>
              <a:rPr lang="en-US" sz="3600" dirty="0" smtClean="0"/>
              <a:t>Reflections</a:t>
            </a:r>
            <a:endParaRPr lang="en-US" sz="3600"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24</a:t>
            </a:fld>
            <a:endParaRPr lang="en-US">
              <a:solidFill>
                <a:prstClr val="white"/>
              </a:solidFill>
            </a:endParaRPr>
          </a:p>
        </p:txBody>
      </p:sp>
    </p:spTree>
    <p:extLst>
      <p:ext uri="{BB962C8B-B14F-4D97-AF65-F5344CB8AC3E}">
        <p14:creationId xmlns:p14="http://schemas.microsoft.com/office/powerpoint/2010/main" val="341472730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751" y="457199"/>
            <a:ext cx="8542191" cy="776845"/>
          </a:xfrm>
        </p:spPr>
        <p:txBody>
          <a:bodyPr/>
          <a:lstStyle/>
          <a:p>
            <a:r>
              <a:rPr lang="en-US" sz="4400" dirty="0" smtClean="0">
                <a:solidFill>
                  <a:srgbClr val="3366FF"/>
                </a:solidFill>
                <a:latin typeface="Mona Lisa Solid ITC TT"/>
                <a:cs typeface="Mona Lisa Solid ITC TT"/>
              </a:rPr>
              <a:t/>
            </a:r>
            <a:br>
              <a:rPr lang="en-US" sz="4400" dirty="0" smtClean="0">
                <a:solidFill>
                  <a:srgbClr val="3366FF"/>
                </a:solidFill>
                <a:latin typeface="Mona Lisa Solid ITC TT"/>
                <a:cs typeface="Mona Lisa Solid ITC TT"/>
              </a:rPr>
            </a:br>
            <a:r>
              <a:rPr lang="en-US" dirty="0" smtClean="0">
                <a:cs typeface="Helvetica"/>
              </a:rPr>
              <a:t>Why Text Complexity Is So Essential</a:t>
            </a:r>
            <a:endParaRPr lang="en-US" dirty="0">
              <a:cs typeface="Helvetica"/>
            </a:endParaRPr>
          </a:p>
        </p:txBody>
      </p:sp>
      <p:sp>
        <p:nvSpPr>
          <p:cNvPr id="3" name="Content Placeholder 2"/>
          <p:cNvSpPr>
            <a:spLocks noGrp="1"/>
          </p:cNvSpPr>
          <p:nvPr>
            <p:ph idx="1"/>
          </p:nvPr>
        </p:nvSpPr>
        <p:spPr>
          <a:xfrm>
            <a:off x="571500" y="2057400"/>
            <a:ext cx="8187854" cy="4356966"/>
          </a:xfrm>
        </p:spPr>
        <p:txBody>
          <a:bodyPr>
            <a:noAutofit/>
          </a:bodyPr>
          <a:lstStyle/>
          <a:p>
            <a:pPr marL="461963" lvl="1" indent="-457200" defTabSz="0">
              <a:lnSpc>
                <a:spcPct val="120000"/>
              </a:lnSpc>
              <a:spcAft>
                <a:spcPts val="600"/>
              </a:spcAft>
              <a:buFont typeface="Wingdings" charset="2"/>
              <a:buChar char="§"/>
            </a:pPr>
            <a:r>
              <a:rPr lang="en-US" dirty="0" smtClean="0">
                <a:solidFill>
                  <a:srgbClr val="000000"/>
                </a:solidFill>
                <a:cs typeface="Helvetica"/>
              </a:rPr>
              <a:t>Academic vocabulary can only be learned from complex texts.</a:t>
            </a:r>
          </a:p>
          <a:p>
            <a:pPr marL="461963" lvl="1" indent="-457200" defTabSz="0">
              <a:lnSpc>
                <a:spcPct val="120000"/>
              </a:lnSpc>
              <a:spcAft>
                <a:spcPts val="600"/>
              </a:spcAft>
              <a:buFont typeface="Wingdings" charset="2"/>
              <a:buChar char="§"/>
            </a:pPr>
            <a:r>
              <a:rPr lang="en-US" dirty="0" smtClean="0">
                <a:solidFill>
                  <a:srgbClr val="000000"/>
                </a:solidFill>
                <a:cs typeface="Helvetica"/>
              </a:rPr>
              <a:t>Mature language skills needed for success can only be gained by working with demanding materials.</a:t>
            </a:r>
          </a:p>
          <a:p>
            <a:pPr marL="461963" lvl="1" indent="-457200" defTabSz="0">
              <a:lnSpc>
                <a:spcPct val="120000"/>
              </a:lnSpc>
              <a:spcAft>
                <a:spcPts val="600"/>
              </a:spcAft>
              <a:buFont typeface="Wingdings" charset="2"/>
              <a:buChar char="§"/>
            </a:pPr>
            <a:r>
              <a:rPr lang="en-US" dirty="0" smtClean="0">
                <a:solidFill>
                  <a:srgbClr val="000000"/>
                </a:solidFill>
                <a:cs typeface="Helvetica"/>
              </a:rPr>
              <a:t>Students won’t be prepared reading simplified </a:t>
            </a:r>
            <a:r>
              <a:rPr lang="en-US" dirty="0">
                <a:solidFill>
                  <a:srgbClr val="000000"/>
                </a:solidFill>
                <a:cs typeface="Helvetica"/>
              </a:rPr>
              <a:t>texts </a:t>
            </a:r>
            <a:r>
              <a:rPr lang="en-US" dirty="0" smtClean="0">
                <a:solidFill>
                  <a:srgbClr val="000000"/>
                </a:solidFill>
                <a:cs typeface="Helvetica"/>
              </a:rPr>
              <a:t>that have restricted</a:t>
            </a:r>
            <a:r>
              <a:rPr lang="en-US" dirty="0">
                <a:solidFill>
                  <a:srgbClr val="000000"/>
                </a:solidFill>
                <a:cs typeface="Helvetica"/>
              </a:rPr>
              <a:t>, limited, </a:t>
            </a:r>
            <a:r>
              <a:rPr lang="en-US" dirty="0" smtClean="0">
                <a:solidFill>
                  <a:srgbClr val="000000"/>
                </a:solidFill>
                <a:cs typeface="Helvetica"/>
              </a:rPr>
              <a:t>and/or thin meaning. </a:t>
            </a:r>
            <a:endParaRPr lang="en-US" dirty="0">
              <a:solidFill>
                <a:srgbClr val="000000"/>
              </a:solidFill>
              <a:cs typeface="Helvetica"/>
            </a:endParaRPr>
          </a:p>
          <a:p>
            <a:pPr marL="461963" lvl="1" indent="-457200" defTabSz="0">
              <a:lnSpc>
                <a:spcPct val="120000"/>
              </a:lnSpc>
              <a:spcAft>
                <a:spcPts val="600"/>
              </a:spcAft>
              <a:buFont typeface="Wingdings" charset="2"/>
              <a:buChar char="§"/>
            </a:pPr>
            <a:r>
              <a:rPr lang="en-US" dirty="0" smtClean="0">
                <a:solidFill>
                  <a:srgbClr val="000000"/>
                </a:solidFill>
                <a:cs typeface="Helvetica"/>
              </a:rPr>
              <a:t>There is no </a:t>
            </a:r>
            <a:r>
              <a:rPr lang="en-US" dirty="0">
                <a:solidFill>
                  <a:srgbClr val="000000"/>
                </a:solidFill>
                <a:cs typeface="Helvetica"/>
              </a:rPr>
              <a:t>evidence that struggling readers catch up by gradually increasing the complexity of simpler texts. </a:t>
            </a:r>
          </a:p>
          <a:p>
            <a:pPr marL="0" indent="0">
              <a:buNone/>
            </a:pPr>
            <a:endParaRPr lang="en-US" dirty="0">
              <a:solidFill>
                <a:srgbClr val="3366FF"/>
              </a:solidFill>
              <a:latin typeface="Mona Lisa Solid ITC TT"/>
              <a:cs typeface="Mona Lisa Solid ITC TT"/>
            </a:endParaRPr>
          </a:p>
        </p:txBody>
      </p:sp>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25</a:t>
            </a:fld>
            <a:endParaRPr lang="en-US">
              <a:solidFill>
                <a:prstClr val="white"/>
              </a:solidFill>
            </a:endParaRPr>
          </a:p>
        </p:txBody>
      </p:sp>
    </p:spTree>
    <p:extLst>
      <p:ext uri="{BB962C8B-B14F-4D97-AF65-F5344CB8AC3E}">
        <p14:creationId xmlns:p14="http://schemas.microsoft.com/office/powerpoint/2010/main" val="25313773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33"/>
            <a:ext cx="8229600" cy="584776"/>
          </a:xfrm>
        </p:spPr>
        <p:txBody>
          <a:bodyPr/>
          <a:lstStyle/>
          <a:p>
            <a:endParaRPr lang="en-US" dirty="0"/>
          </a:p>
        </p:txBody>
      </p:sp>
      <p:sp>
        <p:nvSpPr>
          <p:cNvPr id="3" name="Content Placeholder 2"/>
          <p:cNvSpPr>
            <a:spLocks noGrp="1"/>
          </p:cNvSpPr>
          <p:nvPr>
            <p:ph idx="1"/>
          </p:nvPr>
        </p:nvSpPr>
        <p:spPr>
          <a:xfrm>
            <a:off x="457200" y="935542"/>
            <a:ext cx="8229600" cy="3748719"/>
          </a:xfrm>
        </p:spPr>
        <p:txBody>
          <a:bodyPr/>
          <a:lstStyle/>
          <a:p>
            <a:pPr marL="0" indent="0">
              <a:buNone/>
            </a:pPr>
            <a:endParaRPr lang="en-US" sz="3600" dirty="0" smtClean="0">
              <a:cs typeface="Helvetica"/>
              <a:sym typeface="Arial"/>
            </a:endParaRPr>
          </a:p>
          <a:p>
            <a:pPr marL="0" indent="0">
              <a:buNone/>
            </a:pPr>
            <a:endParaRPr lang="en-US" sz="3600" dirty="0" smtClean="0">
              <a:cs typeface="Helvetica"/>
              <a:sym typeface="Arial"/>
            </a:endParaRPr>
          </a:p>
          <a:p>
            <a:pPr marL="0" indent="0">
              <a:buNone/>
            </a:pPr>
            <a:r>
              <a:rPr lang="en-US" sz="3600" dirty="0" smtClean="0">
                <a:cs typeface="Helvetica"/>
                <a:sym typeface="Arial"/>
              </a:rPr>
              <a:t>ELA/Literacy Advance</a:t>
            </a:r>
            <a:r>
              <a:rPr lang="x-none" sz="3600" dirty="0" smtClean="0">
                <a:cs typeface="Helvetica"/>
                <a:sym typeface="Arial"/>
              </a:rPr>
              <a:t> </a:t>
            </a:r>
            <a:r>
              <a:rPr lang="en-US" sz="3600" dirty="0">
                <a:cs typeface="Helvetica"/>
                <a:sym typeface="Arial"/>
              </a:rPr>
              <a:t>T</a:t>
            </a:r>
            <a:r>
              <a:rPr lang="en-US" sz="3600" dirty="0" smtClean="0">
                <a:cs typeface="Helvetica"/>
                <a:sym typeface="Arial"/>
              </a:rPr>
              <a:t>wo</a:t>
            </a:r>
            <a:r>
              <a:rPr lang="x-none" sz="3600" dirty="0">
                <a:cs typeface="Helvetica"/>
                <a:sym typeface="Arial"/>
              </a:rPr>
              <a:t>:</a:t>
            </a:r>
            <a:r>
              <a:rPr lang="en-US" sz="3600" dirty="0">
                <a:cs typeface="Helvetica"/>
                <a:sym typeface="Arial"/>
              </a:rPr>
              <a:t> </a:t>
            </a:r>
            <a:br>
              <a:rPr lang="en-US" sz="3600" dirty="0">
                <a:cs typeface="Helvetica"/>
                <a:sym typeface="Arial"/>
              </a:rPr>
            </a:br>
            <a:r>
              <a:rPr lang="en-US" sz="3600" dirty="0">
                <a:cs typeface="Helvetica"/>
                <a:sym typeface="Arial"/>
              </a:rPr>
              <a:t>Reading, </a:t>
            </a:r>
            <a:r>
              <a:rPr lang="en-US" sz="3600" dirty="0" smtClean="0">
                <a:cs typeface="Helvetica"/>
                <a:sym typeface="Arial"/>
              </a:rPr>
              <a:t>Writing</a:t>
            </a:r>
            <a:r>
              <a:rPr lang="en-US" sz="3600" dirty="0">
                <a:cs typeface="Helvetica"/>
                <a:sym typeface="Arial"/>
              </a:rPr>
              <a:t>, and </a:t>
            </a:r>
            <a:r>
              <a:rPr lang="en-US" sz="3600" dirty="0" smtClean="0">
                <a:cs typeface="Helvetica"/>
                <a:sym typeface="Arial"/>
              </a:rPr>
              <a:t>Speaking </a:t>
            </a:r>
            <a:r>
              <a:rPr lang="en-US" sz="3600" dirty="0">
                <a:cs typeface="Helvetica"/>
                <a:sym typeface="Arial"/>
              </a:rPr>
              <a:t>G</a:t>
            </a:r>
            <a:r>
              <a:rPr lang="en-US" sz="3600" dirty="0" smtClean="0">
                <a:cs typeface="Helvetica"/>
                <a:sym typeface="Arial"/>
              </a:rPr>
              <a:t>rounded </a:t>
            </a:r>
            <a:r>
              <a:rPr lang="en-US" sz="3600" dirty="0">
                <a:cs typeface="Helvetica"/>
                <a:sym typeface="Arial"/>
              </a:rPr>
              <a:t>in </a:t>
            </a:r>
            <a:r>
              <a:rPr lang="en-US" sz="3600" dirty="0" smtClean="0">
                <a:cs typeface="Helvetica"/>
                <a:sym typeface="Arial"/>
              </a:rPr>
              <a:t>Evidence From Text</a:t>
            </a:r>
            <a:endParaRPr lang="x-none" sz="3600" dirty="0">
              <a:cs typeface="Helvetica"/>
              <a:sym typeface="Arial"/>
            </a:endParaRPr>
          </a:p>
          <a:p>
            <a:endParaRPr lang="en-US" sz="3600" b="1" dirty="0"/>
          </a:p>
        </p:txBody>
      </p:sp>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26</a:t>
            </a:fld>
            <a:endParaRPr lang="en-US">
              <a:solidFill>
                <a:prstClr val="white"/>
              </a:solidFill>
            </a:endParaRPr>
          </a:p>
        </p:txBody>
      </p:sp>
    </p:spTree>
    <p:extLst>
      <p:ext uri="{BB962C8B-B14F-4D97-AF65-F5344CB8AC3E}">
        <p14:creationId xmlns:p14="http://schemas.microsoft.com/office/powerpoint/2010/main" val="174248763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393022"/>
            <a:ext cx="8458200" cy="864566"/>
          </a:xfrm>
        </p:spPr>
        <p:txBody>
          <a:bodyPr/>
          <a:lstStyle/>
          <a:p>
            <a:r>
              <a:rPr lang="en-US" dirty="0" smtClean="0"/>
              <a:t>Implications for Instruction</a:t>
            </a:r>
            <a:endParaRPr lang="en-US" dirty="0"/>
          </a:p>
        </p:txBody>
      </p:sp>
      <p:sp>
        <p:nvSpPr>
          <p:cNvPr id="3" name="Content Placeholder 2"/>
          <p:cNvSpPr>
            <a:spLocks noGrp="1"/>
          </p:cNvSpPr>
          <p:nvPr>
            <p:ph idx="1"/>
          </p:nvPr>
        </p:nvSpPr>
        <p:spPr>
          <a:xfrm>
            <a:off x="533399" y="1530331"/>
            <a:ext cx="8046859" cy="4870470"/>
          </a:xfrm>
        </p:spPr>
        <p:txBody>
          <a:bodyPr>
            <a:normAutofit/>
          </a:bodyPr>
          <a:lstStyle/>
          <a:p>
            <a:pPr>
              <a:lnSpc>
                <a:spcPct val="110000"/>
              </a:lnSpc>
              <a:spcBef>
                <a:spcPts val="1200"/>
              </a:spcBef>
              <a:buFont typeface="Wingdings" charset="2"/>
              <a:buChar char="§"/>
            </a:pPr>
            <a:r>
              <a:rPr lang="en-US" sz="2400" dirty="0" smtClean="0">
                <a:solidFill>
                  <a:srgbClr val="000000"/>
                </a:solidFill>
              </a:rPr>
              <a:t>Require students to follow the details of what is </a:t>
            </a:r>
            <a:br>
              <a:rPr lang="en-US" sz="2400" dirty="0" smtClean="0">
                <a:solidFill>
                  <a:srgbClr val="000000"/>
                </a:solidFill>
              </a:rPr>
            </a:br>
            <a:r>
              <a:rPr lang="en-US" sz="2400" dirty="0" smtClean="0">
                <a:solidFill>
                  <a:srgbClr val="000000"/>
                </a:solidFill>
              </a:rPr>
              <a:t>explicitly stated and make valid claims that square </a:t>
            </a:r>
            <a:br>
              <a:rPr lang="en-US" sz="2400" dirty="0" smtClean="0">
                <a:solidFill>
                  <a:srgbClr val="000000"/>
                </a:solidFill>
              </a:rPr>
            </a:br>
            <a:r>
              <a:rPr lang="en-US" sz="2400" dirty="0" smtClean="0">
                <a:solidFill>
                  <a:srgbClr val="000000"/>
                </a:solidFill>
              </a:rPr>
              <a:t>with text evidence.</a:t>
            </a:r>
          </a:p>
          <a:p>
            <a:pPr>
              <a:lnSpc>
                <a:spcPct val="110000"/>
              </a:lnSpc>
              <a:spcBef>
                <a:spcPts val="1200"/>
              </a:spcBef>
              <a:buFont typeface="Wingdings" charset="2"/>
              <a:buChar char="§"/>
            </a:pPr>
            <a:r>
              <a:rPr lang="en-US" dirty="0" smtClean="0">
                <a:solidFill>
                  <a:srgbClr val="000000"/>
                </a:solidFill>
              </a:rPr>
              <a:t>Ask questions that d</a:t>
            </a:r>
            <a:r>
              <a:rPr lang="en-US" sz="2400" dirty="0" smtClean="0">
                <a:solidFill>
                  <a:srgbClr val="000000"/>
                </a:solidFill>
              </a:rPr>
              <a:t>o not require information or evidence from outside the text.</a:t>
            </a:r>
          </a:p>
          <a:p>
            <a:pPr>
              <a:lnSpc>
                <a:spcPct val="110000"/>
              </a:lnSpc>
              <a:spcBef>
                <a:spcPts val="1200"/>
              </a:spcBef>
              <a:buFont typeface="Wingdings" charset="2"/>
              <a:buChar char="§"/>
            </a:pPr>
            <a:r>
              <a:rPr lang="en-US" dirty="0" smtClean="0">
                <a:solidFill>
                  <a:srgbClr val="000000"/>
                </a:solidFill>
              </a:rPr>
              <a:t>Include e</a:t>
            </a:r>
            <a:r>
              <a:rPr lang="en-US" sz="2400" dirty="0" smtClean="0">
                <a:solidFill>
                  <a:srgbClr val="000000"/>
                </a:solidFill>
              </a:rPr>
              <a:t>ffective sequences of questions that build on one another so students stay focused on the text and learn fully from it. </a:t>
            </a:r>
          </a:p>
          <a:p>
            <a:pPr>
              <a:lnSpc>
                <a:spcPct val="110000"/>
              </a:lnSpc>
              <a:spcBef>
                <a:spcPts val="1200"/>
              </a:spcBef>
              <a:buFont typeface="Wingdings" charset="2"/>
              <a:buChar char="§"/>
            </a:pPr>
            <a:r>
              <a:rPr lang="en-US" sz="2400" dirty="0" smtClean="0">
                <a:solidFill>
                  <a:srgbClr val="000000"/>
                </a:solidFill>
              </a:rPr>
              <a:t>Check textbooks and substitute text-dependent questions for non-text-dependent questions.</a:t>
            </a:r>
          </a:p>
        </p:txBody>
      </p:sp>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27</a:t>
            </a:fld>
            <a:endParaRPr lang="en-US">
              <a:solidFill>
                <a:prstClr val="white"/>
              </a:solidFill>
            </a:endParaRPr>
          </a:p>
        </p:txBody>
      </p:sp>
    </p:spTree>
    <p:extLst>
      <p:ext uri="{BB962C8B-B14F-4D97-AF65-F5344CB8AC3E}">
        <p14:creationId xmlns:p14="http://schemas.microsoft.com/office/powerpoint/2010/main" val="14710086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11842"/>
            <a:ext cx="8229600" cy="1668149"/>
          </a:xfrm>
        </p:spPr>
        <p:txBody>
          <a:bodyPr/>
          <a:lstStyle/>
          <a:p>
            <a:pPr marL="0" indent="0" algn="ctr">
              <a:buNone/>
            </a:pPr>
            <a:endParaRPr lang="en-US" sz="3200" dirty="0" smtClean="0"/>
          </a:p>
          <a:p>
            <a:pPr marL="0" indent="0" algn="ctr">
              <a:buNone/>
            </a:pPr>
            <a:r>
              <a:rPr lang="en-US" sz="3200" dirty="0" smtClean="0"/>
              <a:t>Understanding the Key Terms and Concepts Related to This Advance</a:t>
            </a:r>
            <a:endParaRPr lang="en-US" sz="3200"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28</a:t>
            </a:fld>
            <a:endParaRPr lang="en-US">
              <a:solidFill>
                <a:prstClr val="white"/>
              </a:solidFill>
            </a:endParaRPr>
          </a:p>
        </p:txBody>
      </p:sp>
    </p:spTree>
    <p:extLst>
      <p:ext uri="{BB962C8B-B14F-4D97-AF65-F5344CB8AC3E}">
        <p14:creationId xmlns:p14="http://schemas.microsoft.com/office/powerpoint/2010/main" val="128811764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58200" cy="990600"/>
          </a:xfrm>
        </p:spPr>
        <p:txBody>
          <a:bodyPr>
            <a:noAutofit/>
          </a:bodyPr>
          <a:lstStyle/>
          <a:p>
            <a:r>
              <a:rPr lang="en-US" sz="3000" dirty="0" smtClean="0"/>
              <a:t>Defining Text-Dependent and </a:t>
            </a:r>
            <a:br>
              <a:rPr lang="en-US" sz="3000" dirty="0" smtClean="0"/>
            </a:br>
            <a:r>
              <a:rPr lang="en-US" sz="3000" dirty="0" smtClean="0"/>
              <a:t>Text-Specific Questions</a:t>
            </a:r>
            <a:endParaRPr lang="en-US" sz="3000" dirty="0"/>
          </a:p>
        </p:txBody>
      </p:sp>
      <p:sp>
        <p:nvSpPr>
          <p:cNvPr id="3" name="Content Placeholder 2"/>
          <p:cNvSpPr>
            <a:spLocks noGrp="1"/>
          </p:cNvSpPr>
          <p:nvPr>
            <p:ph idx="1"/>
          </p:nvPr>
        </p:nvSpPr>
        <p:spPr>
          <a:xfrm>
            <a:off x="457200" y="2057400"/>
            <a:ext cx="8229600" cy="4191000"/>
          </a:xfrm>
        </p:spPr>
        <p:txBody>
          <a:bodyPr>
            <a:normAutofit lnSpcReduction="10000"/>
          </a:bodyPr>
          <a:lstStyle/>
          <a:p>
            <a:pPr lvl="0">
              <a:lnSpc>
                <a:spcPct val="120000"/>
              </a:lnSpc>
              <a:spcBef>
                <a:spcPts val="0"/>
              </a:spcBef>
              <a:buFont typeface="Wingdings" charset="2"/>
              <a:buChar char="§"/>
            </a:pPr>
            <a:r>
              <a:rPr lang="en-US" dirty="0" smtClean="0">
                <a:solidFill>
                  <a:schemeClr val="tx1"/>
                </a:solidFill>
              </a:rPr>
              <a:t>Text-dependent questions push </a:t>
            </a:r>
            <a:r>
              <a:rPr lang="en-US" dirty="0">
                <a:solidFill>
                  <a:schemeClr val="tx1"/>
                </a:solidFill>
              </a:rPr>
              <a:t>students to rely solely on the text for insight and </a:t>
            </a:r>
            <a:r>
              <a:rPr lang="en-US" dirty="0" smtClean="0">
                <a:solidFill>
                  <a:schemeClr val="tx1"/>
                </a:solidFill>
              </a:rPr>
              <a:t>analysis; they must </a:t>
            </a:r>
            <a:r>
              <a:rPr lang="en-US" dirty="0">
                <a:solidFill>
                  <a:schemeClr val="tx1"/>
                </a:solidFill>
              </a:rPr>
              <a:t>be traceable “back to the text.” </a:t>
            </a:r>
          </a:p>
          <a:p>
            <a:pPr lvl="0">
              <a:lnSpc>
                <a:spcPct val="120000"/>
              </a:lnSpc>
              <a:spcBef>
                <a:spcPts val="0"/>
              </a:spcBef>
              <a:buFont typeface="Wingdings" charset="2"/>
              <a:buChar char="§"/>
            </a:pPr>
            <a:r>
              <a:rPr lang="en-US" dirty="0">
                <a:solidFill>
                  <a:schemeClr val="tx1"/>
                </a:solidFill>
              </a:rPr>
              <a:t>Answering these questions </a:t>
            </a:r>
            <a:r>
              <a:rPr lang="en-US" dirty="0" smtClean="0">
                <a:solidFill>
                  <a:schemeClr val="tx1"/>
                </a:solidFill>
              </a:rPr>
              <a:t>requires </a:t>
            </a:r>
            <a:r>
              <a:rPr lang="en-US" dirty="0">
                <a:solidFill>
                  <a:schemeClr val="tx1"/>
                </a:solidFill>
              </a:rPr>
              <a:t>focused reliance on the language and mechanics of the text </a:t>
            </a:r>
            <a:r>
              <a:rPr lang="en-US" dirty="0" smtClean="0">
                <a:solidFill>
                  <a:schemeClr val="tx1"/>
                </a:solidFill>
              </a:rPr>
              <a:t>itself, rather than personal experience or opinion. </a:t>
            </a:r>
          </a:p>
          <a:p>
            <a:pPr lvl="0">
              <a:lnSpc>
                <a:spcPct val="120000"/>
              </a:lnSpc>
              <a:spcBef>
                <a:spcPts val="0"/>
              </a:spcBef>
              <a:buFont typeface="Wingdings" charset="2"/>
              <a:buChar char="§"/>
            </a:pPr>
            <a:r>
              <a:rPr lang="en-US" dirty="0" smtClean="0">
                <a:solidFill>
                  <a:schemeClr val="tx1"/>
                </a:solidFill>
              </a:rPr>
              <a:t>The questions probe the specifics of the text and avoid “canned” questions that could be asked of any text.</a:t>
            </a:r>
            <a:endParaRPr lang="en-US" dirty="0">
              <a:solidFill>
                <a:schemeClr val="tx1"/>
              </a:solidFill>
            </a:endParaRPr>
          </a:p>
          <a:p>
            <a:pPr lvl="0">
              <a:lnSpc>
                <a:spcPct val="120000"/>
              </a:lnSpc>
              <a:spcBef>
                <a:spcPts val="0"/>
              </a:spcBef>
              <a:buFont typeface="Wingdings" charset="2"/>
              <a:buChar char="§"/>
            </a:pPr>
            <a:r>
              <a:rPr lang="en-US" dirty="0">
                <a:solidFill>
                  <a:schemeClr val="tx1"/>
                </a:solidFill>
              </a:rPr>
              <a:t>Simply put, </a:t>
            </a:r>
            <a:r>
              <a:rPr lang="en-US" dirty="0" smtClean="0">
                <a:solidFill>
                  <a:schemeClr val="tx1"/>
                </a:solidFill>
              </a:rPr>
              <a:t>text-dependent questions </a:t>
            </a:r>
            <a:r>
              <a:rPr lang="en-US" dirty="0">
                <a:solidFill>
                  <a:schemeClr val="tx1"/>
                </a:solidFill>
              </a:rPr>
              <a:t>identify the text as the “expert” in the room. </a:t>
            </a:r>
          </a:p>
          <a:p>
            <a:endParaRPr lang="en-US" dirty="0"/>
          </a:p>
        </p:txBody>
      </p:sp>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29</a:t>
            </a:fld>
            <a:endParaRPr lang="en-US">
              <a:solidFill>
                <a:prstClr val="white"/>
              </a:solidFill>
            </a:endParaRPr>
          </a:p>
        </p:txBody>
      </p:sp>
    </p:spTree>
    <p:extLst>
      <p:ext uri="{BB962C8B-B14F-4D97-AF65-F5344CB8AC3E}">
        <p14:creationId xmlns:p14="http://schemas.microsoft.com/office/powerpoint/2010/main" val="21276669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hape 143"/>
          <p:cNvSpPr>
            <a:spLocks noGrp="1"/>
          </p:cNvSpPr>
          <p:nvPr>
            <p:ph type="title"/>
          </p:nvPr>
        </p:nvSpPr>
        <p:spPr>
          <a:xfrm>
            <a:off x="457200" y="367151"/>
            <a:ext cx="8229600" cy="584735"/>
          </a:xfrm>
        </p:spPr>
        <p:txBody>
          <a:bodyPr lIns="91425" tIns="45700" rIns="91425" bIns="45700">
            <a:spAutoFit/>
          </a:bodyPr>
          <a:lstStyle/>
          <a:p>
            <a:pPr eaLnBrk="1" hangingPunct="1">
              <a:buClr>
                <a:srgbClr val="000000"/>
              </a:buClr>
              <a:buSzPct val="25000"/>
            </a:pPr>
            <a:endParaRPr lang="en-US" sz="3200" dirty="0">
              <a:cs typeface="Helvetica"/>
              <a:sym typeface="Arial" charset="0"/>
            </a:endParaRPr>
          </a:p>
        </p:txBody>
      </p:sp>
      <p:sp>
        <p:nvSpPr>
          <p:cNvPr id="35844" name="Shape 136"/>
          <p:cNvSpPr>
            <a:spLocks noGrp="1"/>
          </p:cNvSpPr>
          <p:nvPr>
            <p:ph idx="4294967295"/>
          </p:nvPr>
        </p:nvSpPr>
        <p:spPr>
          <a:xfrm>
            <a:off x="457200" y="1989138"/>
            <a:ext cx="4022725" cy="5138290"/>
          </a:xfrm>
        </p:spPr>
        <p:txBody>
          <a:bodyPr lIns="91425" tIns="45700" rIns="91425" bIns="45700">
            <a:spAutoFit/>
          </a:bodyPr>
          <a:lstStyle/>
          <a:p>
            <a:pPr marL="0" indent="0" eaLnBrk="1" hangingPunct="1">
              <a:lnSpc>
                <a:spcPct val="90000"/>
              </a:lnSpc>
              <a:spcBef>
                <a:spcPct val="0"/>
              </a:spcBef>
              <a:buClr>
                <a:srgbClr val="000000"/>
              </a:buClr>
              <a:buSzPct val="173000"/>
              <a:buNone/>
            </a:pPr>
            <a:r>
              <a:rPr lang="en-US" sz="1800" dirty="0" smtClean="0">
                <a:solidFill>
                  <a:schemeClr val="tx1"/>
                </a:solidFill>
                <a:cs typeface="Helvetica"/>
                <a:sym typeface="Arial" charset="0"/>
              </a:rPr>
              <a:t>In </a:t>
            </a:r>
            <a:r>
              <a:rPr lang="ja-JP" altLang="en-US" sz="1800" dirty="0" smtClean="0">
                <a:solidFill>
                  <a:schemeClr val="tx1"/>
                </a:solidFill>
                <a:cs typeface="Helvetica"/>
                <a:sym typeface="Arial" charset="0"/>
              </a:rPr>
              <a:t>“</a:t>
            </a:r>
            <a:r>
              <a:rPr lang="en-US" sz="1800" dirty="0" smtClean="0">
                <a:solidFill>
                  <a:schemeClr val="tx1"/>
                </a:solidFill>
                <a:cs typeface="Helvetica"/>
                <a:sym typeface="Arial" charset="0"/>
              </a:rPr>
              <a:t>Casey at the Bat,</a:t>
            </a:r>
            <a:r>
              <a:rPr lang="ja-JP" altLang="en-US" sz="1800" dirty="0" smtClean="0">
                <a:solidFill>
                  <a:schemeClr val="tx1"/>
                </a:solidFill>
                <a:cs typeface="Helvetica"/>
                <a:sym typeface="Arial" charset="0"/>
              </a:rPr>
              <a:t>”</a:t>
            </a:r>
            <a:r>
              <a:rPr lang="en-US" sz="1800" dirty="0" smtClean="0">
                <a:solidFill>
                  <a:schemeClr val="tx1"/>
                </a:solidFill>
                <a:cs typeface="Helvetica"/>
                <a:sym typeface="Arial" charset="0"/>
              </a:rPr>
              <a:t> Casey strikes out. Describe a time when you failed at something.</a:t>
            </a:r>
          </a:p>
          <a:p>
            <a:pPr marL="0" indent="0" eaLnBrk="1" hangingPunct="1">
              <a:lnSpc>
                <a:spcPct val="90000"/>
              </a:lnSpc>
              <a:spcBef>
                <a:spcPct val="0"/>
              </a:spcBef>
              <a:buClr>
                <a:srgbClr val="000000"/>
              </a:buClr>
              <a:buSzPct val="173000"/>
              <a:buNone/>
            </a:pPr>
            <a:endParaRPr lang="en-US" sz="800" dirty="0" smtClean="0">
              <a:solidFill>
                <a:schemeClr val="tx1"/>
              </a:solidFill>
              <a:cs typeface="Helvetica"/>
              <a:sym typeface="Arial" charset="0"/>
            </a:endParaRPr>
          </a:p>
          <a:p>
            <a:pPr marL="0" indent="0" eaLnBrk="1" hangingPunct="1">
              <a:lnSpc>
                <a:spcPct val="90000"/>
              </a:lnSpc>
              <a:spcBef>
                <a:spcPct val="0"/>
              </a:spcBef>
              <a:buClr>
                <a:srgbClr val="000000"/>
              </a:buClr>
              <a:buSzPct val="173000"/>
            </a:pPr>
            <a:endParaRPr lang="en-US" sz="1000" dirty="0">
              <a:solidFill>
                <a:schemeClr val="tx1"/>
              </a:solidFill>
              <a:cs typeface="Helvetica"/>
              <a:sym typeface="Arial" charset="0"/>
            </a:endParaRPr>
          </a:p>
          <a:p>
            <a:pPr marL="0" indent="0" eaLnBrk="1" hangingPunct="1">
              <a:lnSpc>
                <a:spcPct val="90000"/>
              </a:lnSpc>
              <a:spcBef>
                <a:spcPct val="0"/>
              </a:spcBef>
              <a:buClr>
                <a:srgbClr val="000000"/>
              </a:buClr>
              <a:buSzPct val="173000"/>
              <a:buNone/>
            </a:pPr>
            <a:r>
              <a:rPr lang="en-US" sz="1800" dirty="0">
                <a:solidFill>
                  <a:schemeClr val="tx1"/>
                </a:solidFill>
                <a:cs typeface="Helvetica"/>
                <a:sym typeface="Arial" charset="0"/>
              </a:rPr>
              <a:t>In </a:t>
            </a:r>
            <a:r>
              <a:rPr lang="ja-JP" altLang="en-US" sz="1800" dirty="0">
                <a:solidFill>
                  <a:schemeClr val="tx1"/>
                </a:solidFill>
                <a:cs typeface="Helvetica"/>
                <a:sym typeface="Arial" charset="0"/>
              </a:rPr>
              <a:t>“</a:t>
            </a:r>
            <a:r>
              <a:rPr lang="en-US" sz="1800" dirty="0">
                <a:solidFill>
                  <a:schemeClr val="tx1"/>
                </a:solidFill>
                <a:cs typeface="Helvetica"/>
                <a:sym typeface="Arial" charset="0"/>
              </a:rPr>
              <a:t>Letter </a:t>
            </a:r>
            <a:r>
              <a:rPr lang="en-US" sz="1800" dirty="0" smtClean="0">
                <a:solidFill>
                  <a:schemeClr val="tx1"/>
                </a:solidFill>
                <a:cs typeface="Helvetica"/>
                <a:sym typeface="Arial" charset="0"/>
              </a:rPr>
              <a:t>From </a:t>
            </a:r>
            <a:r>
              <a:rPr lang="en-US" sz="1800" dirty="0">
                <a:solidFill>
                  <a:schemeClr val="tx1"/>
                </a:solidFill>
                <a:cs typeface="Helvetica"/>
                <a:sym typeface="Arial" charset="0"/>
              </a:rPr>
              <a:t>a Birmingham Jail,</a:t>
            </a:r>
            <a:r>
              <a:rPr lang="ja-JP" altLang="en-US" sz="1800" dirty="0">
                <a:solidFill>
                  <a:schemeClr val="tx1"/>
                </a:solidFill>
                <a:cs typeface="Helvetica"/>
                <a:sym typeface="Arial" charset="0"/>
              </a:rPr>
              <a:t>”</a:t>
            </a:r>
            <a:r>
              <a:rPr lang="en-US" sz="1800" dirty="0">
                <a:solidFill>
                  <a:schemeClr val="tx1"/>
                </a:solidFill>
                <a:cs typeface="Helvetica"/>
                <a:sym typeface="Arial" charset="0"/>
              </a:rPr>
              <a:t> Dr. King discusses nonviolent protest. </a:t>
            </a:r>
            <a:r>
              <a:rPr lang="en-US" sz="1800" dirty="0" smtClean="0">
                <a:solidFill>
                  <a:schemeClr val="tx1"/>
                </a:solidFill>
                <a:cs typeface="Helvetica"/>
                <a:sym typeface="Arial" charset="0"/>
              </a:rPr>
              <a:t>Discuss</a:t>
            </a:r>
            <a:r>
              <a:rPr lang="en-US" sz="1800" dirty="0">
                <a:solidFill>
                  <a:schemeClr val="tx1"/>
                </a:solidFill>
                <a:cs typeface="Helvetica"/>
                <a:sym typeface="Arial" charset="0"/>
              </a:rPr>
              <a:t> </a:t>
            </a:r>
            <a:r>
              <a:rPr lang="en-US" sz="1800" dirty="0" smtClean="0">
                <a:solidFill>
                  <a:schemeClr val="tx1"/>
                </a:solidFill>
                <a:cs typeface="Helvetica"/>
                <a:sym typeface="Arial" charset="0"/>
              </a:rPr>
              <a:t>a </a:t>
            </a:r>
            <a:r>
              <a:rPr lang="en-US" sz="1800" dirty="0">
                <a:solidFill>
                  <a:schemeClr val="tx1"/>
                </a:solidFill>
                <a:cs typeface="Helvetica"/>
                <a:sym typeface="Arial" charset="0"/>
              </a:rPr>
              <a:t>time when you wanted to fight against something that you felt was unfair</a:t>
            </a:r>
            <a:r>
              <a:rPr lang="en-US" sz="1800" dirty="0" smtClean="0">
                <a:solidFill>
                  <a:schemeClr val="tx1"/>
                </a:solidFill>
                <a:cs typeface="Helvetica"/>
                <a:sym typeface="Arial" charset="0"/>
              </a:rPr>
              <a:t>.</a:t>
            </a:r>
          </a:p>
          <a:p>
            <a:pPr marL="0" indent="0" eaLnBrk="1" hangingPunct="1">
              <a:lnSpc>
                <a:spcPct val="90000"/>
              </a:lnSpc>
              <a:spcBef>
                <a:spcPct val="0"/>
              </a:spcBef>
              <a:buClr>
                <a:srgbClr val="000000"/>
              </a:buClr>
              <a:buSzPct val="173000"/>
              <a:buNone/>
            </a:pPr>
            <a:endParaRPr lang="en-US" sz="800" dirty="0" smtClean="0">
              <a:solidFill>
                <a:schemeClr val="tx1"/>
              </a:solidFill>
              <a:cs typeface="Helvetica"/>
              <a:sym typeface="Arial" charset="0"/>
            </a:endParaRPr>
          </a:p>
          <a:p>
            <a:pPr marL="0" indent="0" eaLnBrk="1" hangingPunct="1">
              <a:lnSpc>
                <a:spcPct val="90000"/>
              </a:lnSpc>
              <a:spcBef>
                <a:spcPct val="0"/>
              </a:spcBef>
              <a:buClr>
                <a:srgbClr val="000000"/>
              </a:buClr>
              <a:buSzPct val="173000"/>
            </a:pPr>
            <a:endParaRPr lang="en-US" sz="1000" dirty="0">
              <a:solidFill>
                <a:schemeClr val="tx1"/>
              </a:solidFill>
              <a:cs typeface="Helvetica"/>
              <a:sym typeface="Arial" charset="0"/>
            </a:endParaRPr>
          </a:p>
          <a:p>
            <a:pPr marL="0" indent="0">
              <a:lnSpc>
                <a:spcPct val="90000"/>
              </a:lnSpc>
              <a:spcBef>
                <a:spcPct val="0"/>
              </a:spcBef>
              <a:buClr>
                <a:srgbClr val="000000"/>
              </a:buClr>
              <a:buSzPct val="173000"/>
              <a:buNone/>
            </a:pPr>
            <a:r>
              <a:rPr lang="en-US" sz="1800" dirty="0" smtClean="0">
                <a:solidFill>
                  <a:schemeClr val="tx1"/>
                </a:solidFill>
                <a:cs typeface="Helvetica"/>
                <a:sym typeface="Arial" charset="0"/>
              </a:rPr>
              <a:t>From “The Adventures of Tom Sawyer,”</a:t>
            </a:r>
            <a:r>
              <a:rPr lang="en-US" sz="1800" i="1" dirty="0">
                <a:solidFill>
                  <a:schemeClr val="tx1"/>
                </a:solidFill>
                <a:cs typeface="Helvetica"/>
                <a:sym typeface="Arial" charset="0"/>
              </a:rPr>
              <a:t> </a:t>
            </a:r>
            <a:r>
              <a:rPr lang="en-US" sz="1800" dirty="0" smtClean="0">
                <a:solidFill>
                  <a:schemeClr val="tx1"/>
                </a:solidFill>
                <a:cs typeface="Helvetica"/>
                <a:sym typeface="Arial" charset="0"/>
              </a:rPr>
              <a:t>have </a:t>
            </a:r>
            <a:r>
              <a:rPr lang="en-US" sz="1800" dirty="0">
                <a:solidFill>
                  <a:schemeClr val="tx1"/>
                </a:solidFill>
                <a:cs typeface="Helvetica"/>
                <a:sym typeface="Arial" charset="0"/>
              </a:rPr>
              <a:t>students identify the different methods of removing warts that Tom and </a:t>
            </a:r>
            <a:r>
              <a:rPr lang="en-US" sz="1800" dirty="0" smtClean="0">
                <a:solidFill>
                  <a:schemeClr val="tx1"/>
                </a:solidFill>
                <a:cs typeface="Helvetica"/>
                <a:sym typeface="Arial" charset="0"/>
              </a:rPr>
              <a:t>Huck </a:t>
            </a:r>
            <a:r>
              <a:rPr lang="en-US" sz="1800" dirty="0">
                <a:solidFill>
                  <a:schemeClr val="tx1"/>
                </a:solidFill>
                <a:cs typeface="Helvetica"/>
                <a:sym typeface="Arial" charset="0"/>
              </a:rPr>
              <a:t>talk about. </a:t>
            </a:r>
            <a:r>
              <a:rPr lang="en-US" sz="1800" dirty="0" smtClean="0">
                <a:solidFill>
                  <a:schemeClr val="tx1"/>
                </a:solidFill>
                <a:cs typeface="Helvetica"/>
                <a:sym typeface="Arial" charset="0"/>
              </a:rPr>
              <a:t>Ask </a:t>
            </a:r>
            <a:r>
              <a:rPr lang="en-US" sz="1800" dirty="0">
                <a:solidFill>
                  <a:schemeClr val="tx1"/>
                </a:solidFill>
                <a:cs typeface="Helvetica"/>
                <a:sym typeface="Arial" charset="0"/>
              </a:rPr>
              <a:t>students to devise their own charm to remove warts. Are there cultural ideas or artifacts from the current time that could be used in the charm? </a:t>
            </a:r>
          </a:p>
          <a:p>
            <a:pPr marL="0" indent="0">
              <a:lnSpc>
                <a:spcPct val="90000"/>
              </a:lnSpc>
              <a:spcBef>
                <a:spcPct val="0"/>
              </a:spcBef>
              <a:buClr>
                <a:srgbClr val="000000"/>
              </a:buClr>
              <a:buSzPct val="173000"/>
              <a:buNone/>
            </a:pPr>
            <a:r>
              <a:rPr lang="en-US" sz="1800" i="1" dirty="0" smtClean="0">
                <a:solidFill>
                  <a:srgbClr val="000000"/>
                </a:solidFill>
                <a:latin typeface="Calibri" charset="0"/>
                <a:cs typeface="Arial" charset="0"/>
                <a:sym typeface="Arial" charset="0"/>
              </a:rPr>
              <a:t>  </a:t>
            </a:r>
            <a:endParaRPr lang="en-US" sz="1800" i="1" dirty="0">
              <a:solidFill>
                <a:srgbClr val="000000"/>
              </a:solidFill>
              <a:latin typeface="Calibri" charset="0"/>
              <a:cs typeface="Arial" charset="0"/>
              <a:sym typeface="Arial" charset="0"/>
            </a:endParaRPr>
          </a:p>
          <a:p>
            <a:pPr marL="0" indent="0" eaLnBrk="1" hangingPunct="1">
              <a:lnSpc>
                <a:spcPct val="114000"/>
              </a:lnSpc>
              <a:spcBef>
                <a:spcPct val="0"/>
              </a:spcBef>
              <a:buClr>
                <a:srgbClr val="000000"/>
              </a:buClr>
              <a:buSzPct val="173000"/>
            </a:pPr>
            <a:endParaRPr lang="en-US" sz="1800" dirty="0">
              <a:solidFill>
                <a:srgbClr val="000000"/>
              </a:solidFill>
              <a:latin typeface="Calibri" charset="0"/>
              <a:cs typeface="Arial" charset="0"/>
              <a:sym typeface="Arial" charset="0"/>
            </a:endParaRPr>
          </a:p>
        </p:txBody>
      </p:sp>
      <p:sp>
        <p:nvSpPr>
          <p:cNvPr id="137" name="Shape 137"/>
          <p:cNvSpPr txBox="1">
            <a:spLocks noGrp="1"/>
          </p:cNvSpPr>
          <p:nvPr>
            <p:ph type="body" idx="4294967295"/>
          </p:nvPr>
        </p:nvSpPr>
        <p:spPr>
          <a:xfrm>
            <a:off x="5145088" y="1989138"/>
            <a:ext cx="3841750" cy="4175206"/>
          </a:xfrm>
        </p:spPr>
        <p:txBody>
          <a:bodyPr lIns="91425" tIns="45700" rIns="91425" bIns="45700">
            <a:spAutoFit/>
          </a:bodyPr>
          <a:lstStyle/>
          <a:p>
            <a:pPr marL="0" indent="0" eaLnBrk="1" hangingPunct="1">
              <a:spcBef>
                <a:spcPct val="0"/>
              </a:spcBef>
              <a:buClr>
                <a:srgbClr val="000000"/>
              </a:buClr>
              <a:buSzPct val="25000"/>
              <a:buNone/>
            </a:pPr>
            <a:r>
              <a:rPr lang="en-US" sz="1800" dirty="0">
                <a:solidFill>
                  <a:srgbClr val="000000"/>
                </a:solidFill>
                <a:cs typeface="Helvetica"/>
                <a:sym typeface="Arial" charset="0"/>
              </a:rPr>
              <a:t>What makes Casey’s experiences at bat humorous?</a:t>
            </a:r>
          </a:p>
          <a:p>
            <a:pPr marL="0" indent="0" eaLnBrk="1" hangingPunct="1">
              <a:spcBef>
                <a:spcPct val="0"/>
              </a:spcBef>
              <a:buClr>
                <a:srgbClr val="000000"/>
              </a:buClr>
              <a:buSzPct val="25000"/>
            </a:pPr>
            <a:endParaRPr lang="en-US" sz="1800" dirty="0" smtClean="0">
              <a:solidFill>
                <a:srgbClr val="000000"/>
              </a:solidFill>
              <a:cs typeface="Helvetica"/>
              <a:sym typeface="Arial" charset="0"/>
            </a:endParaRPr>
          </a:p>
          <a:p>
            <a:pPr marL="0" indent="0" eaLnBrk="1" hangingPunct="1">
              <a:spcBef>
                <a:spcPct val="0"/>
              </a:spcBef>
              <a:buClr>
                <a:srgbClr val="000000"/>
              </a:buClr>
              <a:buSzPct val="25000"/>
            </a:pPr>
            <a:endParaRPr lang="en-US" sz="1800" dirty="0">
              <a:solidFill>
                <a:srgbClr val="000000"/>
              </a:solidFill>
              <a:cs typeface="Helvetica"/>
              <a:sym typeface="Arial" charset="0"/>
            </a:endParaRPr>
          </a:p>
          <a:p>
            <a:pPr marL="0" indent="0" eaLnBrk="1" hangingPunct="1">
              <a:spcBef>
                <a:spcPct val="0"/>
              </a:spcBef>
              <a:buClr>
                <a:srgbClr val="000000"/>
              </a:buClr>
              <a:buSzPct val="25000"/>
              <a:buNone/>
            </a:pPr>
            <a:endParaRPr lang="en-US" sz="800" dirty="0">
              <a:solidFill>
                <a:srgbClr val="000000"/>
              </a:solidFill>
              <a:cs typeface="Helvetica"/>
              <a:sym typeface="Arial" charset="0"/>
            </a:endParaRPr>
          </a:p>
          <a:p>
            <a:pPr marL="0" indent="0" eaLnBrk="1" hangingPunct="1">
              <a:spcBef>
                <a:spcPct val="0"/>
              </a:spcBef>
              <a:buClr>
                <a:srgbClr val="000000"/>
              </a:buClr>
              <a:buSzPct val="25000"/>
              <a:buNone/>
            </a:pPr>
            <a:r>
              <a:rPr lang="en-US" sz="1800" dirty="0">
                <a:solidFill>
                  <a:srgbClr val="000000"/>
                </a:solidFill>
                <a:cs typeface="Helvetica"/>
                <a:sym typeface="Arial" charset="0"/>
              </a:rPr>
              <a:t>What can you infer from King’s letter about the letter that he </a:t>
            </a:r>
            <a:r>
              <a:rPr lang="en-US" sz="1800" dirty="0">
                <a:solidFill>
                  <a:srgbClr val="000000"/>
                </a:solidFill>
                <a:cs typeface="Helvetica"/>
              </a:rPr>
              <a:t>received?</a:t>
            </a:r>
            <a:r>
              <a:rPr lang="en-US" sz="1800" dirty="0">
                <a:solidFill>
                  <a:srgbClr val="000000"/>
                </a:solidFill>
                <a:cs typeface="Helvetica"/>
                <a:sym typeface="Arial" charset="0"/>
              </a:rPr>
              <a:t>  </a:t>
            </a:r>
          </a:p>
          <a:p>
            <a:pPr marL="0" indent="0" eaLnBrk="1" hangingPunct="1">
              <a:spcBef>
                <a:spcPct val="0"/>
              </a:spcBef>
              <a:buClr>
                <a:srgbClr val="000000"/>
              </a:buClr>
              <a:buSzPct val="25000"/>
              <a:buNone/>
            </a:pPr>
            <a:endParaRPr lang="en-US" sz="1800" dirty="0">
              <a:solidFill>
                <a:srgbClr val="000000"/>
              </a:solidFill>
              <a:cs typeface="Helvetica"/>
              <a:sym typeface="Arial" charset="0"/>
            </a:endParaRPr>
          </a:p>
          <a:p>
            <a:pPr marL="0" indent="0" eaLnBrk="1" hangingPunct="1">
              <a:spcBef>
                <a:spcPct val="0"/>
              </a:spcBef>
              <a:buClr>
                <a:srgbClr val="000000"/>
              </a:buClr>
              <a:buSzPct val="25000"/>
              <a:buNone/>
            </a:pPr>
            <a:endParaRPr lang="en-US" sz="1800" dirty="0">
              <a:solidFill>
                <a:srgbClr val="000000"/>
              </a:solidFill>
              <a:cs typeface="Helvetica"/>
              <a:sym typeface="Arial" charset="0"/>
            </a:endParaRPr>
          </a:p>
          <a:p>
            <a:pPr marL="0" indent="0">
              <a:spcBef>
                <a:spcPts val="638"/>
              </a:spcBef>
              <a:buClr>
                <a:srgbClr val="000000"/>
              </a:buClr>
              <a:buSzPct val="25000"/>
              <a:buNone/>
            </a:pPr>
            <a:r>
              <a:rPr lang="en-US" sz="1800" dirty="0" smtClean="0">
                <a:solidFill>
                  <a:srgbClr val="000000"/>
                </a:solidFill>
                <a:cs typeface="Helvetica"/>
                <a:sym typeface="Arial" charset="0"/>
              </a:rPr>
              <a:t>Why </a:t>
            </a:r>
            <a:r>
              <a:rPr lang="en-US" sz="1800" dirty="0">
                <a:solidFill>
                  <a:srgbClr val="000000"/>
                </a:solidFill>
                <a:cs typeface="Helvetica"/>
                <a:sym typeface="Arial" charset="0"/>
              </a:rPr>
              <a:t>does Tom hesitate to allow Ben to paint the fence? </a:t>
            </a:r>
            <a:r>
              <a:rPr lang="en-US" sz="1800" dirty="0" smtClean="0">
                <a:solidFill>
                  <a:srgbClr val="000000"/>
                </a:solidFill>
                <a:cs typeface="Helvetica"/>
                <a:sym typeface="Arial" charset="0"/>
              </a:rPr>
              <a:t>How </a:t>
            </a:r>
            <a:r>
              <a:rPr lang="en-US" sz="1800" dirty="0">
                <a:solidFill>
                  <a:srgbClr val="000000"/>
                </a:solidFill>
                <a:cs typeface="Helvetica"/>
                <a:sym typeface="Arial" charset="0"/>
              </a:rPr>
              <a:t>does Twain construct his sentences to reflect that hesitation? </a:t>
            </a:r>
            <a:r>
              <a:rPr lang="en-US" sz="1800" dirty="0" smtClean="0">
                <a:solidFill>
                  <a:srgbClr val="000000"/>
                </a:solidFill>
                <a:cs typeface="Helvetica"/>
                <a:sym typeface="Arial" charset="0"/>
              </a:rPr>
              <a:t>What </a:t>
            </a:r>
            <a:r>
              <a:rPr lang="en-US" sz="1800" dirty="0">
                <a:solidFill>
                  <a:srgbClr val="000000"/>
                </a:solidFill>
                <a:cs typeface="Helvetica"/>
                <a:sym typeface="Arial" charset="0"/>
              </a:rPr>
              <a:t>effect do Tom</a:t>
            </a:r>
            <a:r>
              <a:rPr lang="ja-JP" altLang="en-US" sz="1800" dirty="0">
                <a:solidFill>
                  <a:srgbClr val="000000"/>
                </a:solidFill>
                <a:cs typeface="Helvetica"/>
                <a:sym typeface="Arial" charset="0"/>
              </a:rPr>
              <a:t>’</a:t>
            </a:r>
            <a:r>
              <a:rPr lang="en-US" sz="1800" dirty="0">
                <a:solidFill>
                  <a:srgbClr val="000000"/>
                </a:solidFill>
                <a:cs typeface="Helvetica"/>
                <a:sym typeface="Arial" charset="0"/>
              </a:rPr>
              <a:t>s hesitations have on Ben?</a:t>
            </a:r>
          </a:p>
        </p:txBody>
      </p:sp>
      <p:sp>
        <p:nvSpPr>
          <p:cNvPr id="35846" name="Shape 139"/>
          <p:cNvSpPr txBox="1">
            <a:spLocks noChangeArrowheads="1"/>
          </p:cNvSpPr>
          <p:nvPr/>
        </p:nvSpPr>
        <p:spPr bwMode="auto">
          <a:xfrm>
            <a:off x="228600" y="6122988"/>
            <a:ext cx="533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eaLnBrk="0" hangingPunct="0">
              <a:defRPr sz="1400">
                <a:solidFill>
                  <a:srgbClr val="000000"/>
                </a:solidFill>
                <a:latin typeface="Arial" charset="0"/>
                <a:ea typeface="ＭＳ Ｐゴシック" charset="0"/>
                <a:cs typeface="Arial" charset="0"/>
                <a:sym typeface="Arial" charset="0"/>
              </a:defRPr>
            </a:lvl1pPr>
            <a:lvl2pPr marL="742950" indent="-285750"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eaLnBrk="1" hangingPunct="1">
              <a:buClr>
                <a:srgbClr val="000000"/>
              </a:buClr>
              <a:buSzPct val="25000"/>
              <a:buFont typeface="Arial" charset="0"/>
              <a:buNone/>
            </a:pPr>
            <a:r>
              <a:rPr lang="en-US"/>
              <a:t> </a:t>
            </a:r>
          </a:p>
        </p:txBody>
      </p:sp>
      <p:sp>
        <p:nvSpPr>
          <p:cNvPr id="2" name="TextBox 1"/>
          <p:cNvSpPr txBox="1"/>
          <p:nvPr/>
        </p:nvSpPr>
        <p:spPr>
          <a:xfrm>
            <a:off x="457200" y="990600"/>
            <a:ext cx="4022725" cy="704851"/>
          </a:xfrm>
          <a:prstGeom prst="rect">
            <a:avLst/>
          </a:prstGeom>
          <a:solidFill>
            <a:schemeClr val="accent1">
              <a:lumMod val="20000"/>
              <a:lumOff val="80000"/>
            </a:schemeClr>
          </a:solidFill>
        </p:spPr>
        <p:txBody>
          <a:bodyPr anchor="ctr">
            <a:normAutofit/>
          </a:bodyPr>
          <a:lstStyle/>
          <a:p>
            <a:pPr algn="ctr" fontAlgn="auto">
              <a:spcBef>
                <a:spcPts val="0"/>
              </a:spcBef>
              <a:spcAft>
                <a:spcPts val="0"/>
              </a:spcAft>
              <a:defRPr/>
            </a:pPr>
            <a:r>
              <a:rPr lang="en-US" sz="2000" b="1" kern="0" dirty="0" smtClean="0">
                <a:solidFill>
                  <a:srgbClr val="595959"/>
                </a:solidFill>
                <a:latin typeface="Helvetica"/>
                <a:ea typeface="Arial"/>
                <a:cs typeface="Helvetica"/>
                <a:sym typeface="Arial"/>
                <a:rtl val="0"/>
              </a:rPr>
              <a:t>Non-Text</a:t>
            </a:r>
            <a:r>
              <a:rPr lang="en-US" sz="2000" b="1" kern="0" dirty="0">
                <a:solidFill>
                  <a:srgbClr val="595959"/>
                </a:solidFill>
                <a:latin typeface="Helvetica"/>
                <a:ea typeface="Arial"/>
                <a:cs typeface="Helvetica"/>
                <a:sym typeface="Arial"/>
                <a:rtl val="0"/>
              </a:rPr>
              <a:t>-Dependent</a:t>
            </a:r>
          </a:p>
        </p:txBody>
      </p:sp>
      <p:grpSp>
        <p:nvGrpSpPr>
          <p:cNvPr id="35848" name="Group 2"/>
          <p:cNvGrpSpPr>
            <a:grpSpLocks/>
          </p:cNvGrpSpPr>
          <p:nvPr/>
        </p:nvGrpSpPr>
        <p:grpSpPr bwMode="auto">
          <a:xfrm>
            <a:off x="4538663" y="1695450"/>
            <a:ext cx="549275" cy="5029200"/>
            <a:chOff x="4479106" y="1320798"/>
            <a:chExt cx="548641" cy="5029199"/>
          </a:xfrm>
        </p:grpSpPr>
        <p:cxnSp>
          <p:nvCxnSpPr>
            <p:cNvPr id="138" name="Shape 138"/>
            <p:cNvCxnSpPr/>
            <p:nvPr/>
          </p:nvCxnSpPr>
          <p:spPr>
            <a:xfrm rot="5400000">
              <a:off x="2210284" y="3835398"/>
              <a:ext cx="5029199" cy="0"/>
            </a:xfrm>
            <a:prstGeom prst="straightConnector1">
              <a:avLst/>
            </a:prstGeom>
            <a:noFill/>
            <a:ln w="19050" cap="flat">
              <a:solidFill>
                <a:schemeClr val="tx2">
                  <a:lumMod val="50000"/>
                </a:schemeClr>
              </a:solidFill>
              <a:prstDash val="solid"/>
              <a:round/>
              <a:headEnd type="none" w="med" len="med"/>
              <a:tailEnd type="none" w="med" len="med"/>
            </a:ln>
          </p:spPr>
        </p:cxnSp>
        <p:sp>
          <p:nvSpPr>
            <p:cNvPr id="140" name="Shape 140"/>
            <p:cNvSpPr/>
            <p:nvPr/>
          </p:nvSpPr>
          <p:spPr>
            <a:xfrm rot="10800000" flipH="1">
              <a:off x="4479106" y="1836736"/>
              <a:ext cx="548641" cy="365125"/>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fontAlgn="auto">
                <a:spcBef>
                  <a:spcPts val="0"/>
                </a:spcBef>
                <a:spcAft>
                  <a:spcPts val="0"/>
                </a:spcAft>
                <a:defRPr/>
              </a:pPr>
              <a:endParaRPr kern="0" dirty="0">
                <a:latin typeface="Arial"/>
                <a:ea typeface="Arial"/>
                <a:cs typeface="Arial"/>
                <a:sym typeface="Arial"/>
                <a:rtl val="0"/>
              </a:endParaRPr>
            </a:p>
          </p:txBody>
        </p:sp>
        <p:sp>
          <p:nvSpPr>
            <p:cNvPr id="12" name="Shape 140"/>
            <p:cNvSpPr/>
            <p:nvPr/>
          </p:nvSpPr>
          <p:spPr>
            <a:xfrm rot="10800000" flipH="1">
              <a:off x="4479106" y="3071811"/>
              <a:ext cx="548641" cy="365125"/>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fontAlgn="auto">
                <a:spcBef>
                  <a:spcPts val="0"/>
                </a:spcBef>
                <a:spcAft>
                  <a:spcPts val="0"/>
                </a:spcAft>
                <a:defRPr/>
              </a:pPr>
              <a:endParaRPr kern="0" dirty="0">
                <a:latin typeface="Arial"/>
                <a:ea typeface="Arial"/>
                <a:cs typeface="Arial"/>
                <a:sym typeface="Arial"/>
                <a:rtl val="0"/>
              </a:endParaRPr>
            </a:p>
          </p:txBody>
        </p:sp>
        <p:sp>
          <p:nvSpPr>
            <p:cNvPr id="13" name="Shape 140"/>
            <p:cNvSpPr/>
            <p:nvPr/>
          </p:nvSpPr>
          <p:spPr>
            <a:xfrm rot="10800000" flipH="1">
              <a:off x="4479106" y="4967285"/>
              <a:ext cx="548641" cy="366712"/>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fontAlgn="auto">
                <a:spcBef>
                  <a:spcPts val="0"/>
                </a:spcBef>
                <a:spcAft>
                  <a:spcPts val="0"/>
                </a:spcAft>
                <a:defRPr/>
              </a:pPr>
              <a:endParaRPr kern="0" dirty="0">
                <a:latin typeface="Arial"/>
                <a:ea typeface="Arial"/>
                <a:cs typeface="Arial"/>
                <a:sym typeface="Arial"/>
                <a:rtl val="0"/>
              </a:endParaRPr>
            </a:p>
          </p:txBody>
        </p:sp>
      </p:grpSp>
      <p:sp>
        <p:nvSpPr>
          <p:cNvPr id="15" name="TextBox 14"/>
          <p:cNvSpPr txBox="1"/>
          <p:nvPr/>
        </p:nvSpPr>
        <p:spPr>
          <a:xfrm>
            <a:off x="5145088" y="914400"/>
            <a:ext cx="3841750" cy="781051"/>
          </a:xfrm>
          <a:prstGeom prst="rect">
            <a:avLst/>
          </a:prstGeom>
          <a:solidFill>
            <a:schemeClr val="accent1">
              <a:lumMod val="20000"/>
              <a:lumOff val="80000"/>
            </a:schemeClr>
          </a:solidFill>
        </p:spPr>
        <p:txBody>
          <a:bodyPr anchor="ctr">
            <a:normAutofit/>
          </a:bodyPr>
          <a:lstStyle/>
          <a:p>
            <a:pPr algn="ctr" fontAlgn="auto">
              <a:spcBef>
                <a:spcPts val="0"/>
              </a:spcBef>
              <a:spcAft>
                <a:spcPts val="0"/>
              </a:spcAft>
              <a:defRPr/>
            </a:pPr>
            <a:r>
              <a:rPr lang="en-US" sz="2000" b="1" kern="0" dirty="0">
                <a:solidFill>
                  <a:srgbClr val="595959"/>
                </a:solidFill>
                <a:latin typeface="Helvetica"/>
                <a:ea typeface="Arial"/>
                <a:cs typeface="Helvetica"/>
                <a:sym typeface="Arial"/>
                <a:rtl val="0"/>
              </a:rPr>
              <a:t>Text-Dependent</a:t>
            </a:r>
          </a:p>
        </p:txBody>
      </p:sp>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30</a:t>
            </a:fld>
            <a:endParaRPr lang="en-US">
              <a:solidFill>
                <a:prstClr val="white"/>
              </a:solidFill>
            </a:endParaRPr>
          </a:p>
        </p:txBody>
      </p:sp>
    </p:spTree>
    <p:extLst>
      <p:ext uri="{BB962C8B-B14F-4D97-AF65-F5344CB8AC3E}">
        <p14:creationId xmlns:p14="http://schemas.microsoft.com/office/powerpoint/2010/main" val="57167385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5397"/>
            <a:ext cx="8229600" cy="1077218"/>
          </a:xfrm>
        </p:spPr>
        <p:txBody>
          <a:bodyPr/>
          <a:lstStyle/>
          <a:p>
            <a:r>
              <a:rPr lang="en-US" dirty="0" smtClean="0"/>
              <a:t>Day One</a:t>
            </a:r>
            <a:br>
              <a:rPr lang="en-US" dirty="0" smtClean="0"/>
            </a:br>
            <a:r>
              <a:rPr lang="en-US" dirty="0" smtClean="0"/>
              <a:t>Literacy Work Sessions</a:t>
            </a:r>
            <a:endParaRPr lang="en-US" dirty="0"/>
          </a:p>
        </p:txBody>
      </p:sp>
      <p:sp>
        <p:nvSpPr>
          <p:cNvPr id="7" name="Content Placeholder 6"/>
          <p:cNvSpPr>
            <a:spLocks noGrp="1"/>
          </p:cNvSpPr>
          <p:nvPr>
            <p:ph idx="1"/>
          </p:nvPr>
        </p:nvSpPr>
        <p:spPr>
          <a:xfrm>
            <a:off x="457200" y="1514051"/>
            <a:ext cx="8937125" cy="4782847"/>
          </a:xfrm>
        </p:spPr>
        <p:txBody>
          <a:bodyPr/>
          <a:lstStyle/>
          <a:p>
            <a:pPr>
              <a:buFont typeface="Wingdings" charset="2"/>
              <a:buChar char="§"/>
            </a:pPr>
            <a:r>
              <a:rPr lang="en-US" b="1" dirty="0" smtClean="0">
                <a:solidFill>
                  <a:srgbClr val="000000"/>
                </a:solidFill>
              </a:rPr>
              <a:t>10:15 – 11:15 a.m.</a:t>
            </a:r>
          </a:p>
          <a:p>
            <a:pPr marL="0" indent="0">
              <a:buNone/>
            </a:pPr>
            <a:r>
              <a:rPr lang="en-US" dirty="0">
                <a:solidFill>
                  <a:srgbClr val="000000"/>
                </a:solidFill>
              </a:rPr>
              <a:t>		</a:t>
            </a:r>
            <a:r>
              <a:rPr lang="en-US" dirty="0" smtClean="0">
                <a:solidFill>
                  <a:srgbClr val="000000"/>
                </a:solidFill>
              </a:rPr>
              <a:t>Connecting CCR Standards to the Key Advances</a:t>
            </a:r>
          </a:p>
          <a:p>
            <a:pPr>
              <a:buFont typeface="Wingdings" charset="2"/>
              <a:buChar char="§"/>
            </a:pPr>
            <a:r>
              <a:rPr lang="en-US" b="1" dirty="0" smtClean="0">
                <a:solidFill>
                  <a:srgbClr val="000000"/>
                </a:solidFill>
              </a:rPr>
              <a:t>11:15 am – noon</a:t>
            </a:r>
          </a:p>
          <a:p>
            <a:pPr marL="914400" lvl="2" indent="0">
              <a:buNone/>
            </a:pPr>
            <a:r>
              <a:rPr lang="en-US" sz="2400" dirty="0" smtClean="0">
                <a:solidFill>
                  <a:srgbClr val="000000"/>
                </a:solidFill>
              </a:rPr>
              <a:t>Selecting Texts Worth Reading</a:t>
            </a:r>
            <a:endParaRPr lang="en-US" sz="2400" dirty="0">
              <a:solidFill>
                <a:srgbClr val="000000"/>
              </a:solidFill>
            </a:endParaRPr>
          </a:p>
          <a:p>
            <a:pPr marL="114300" indent="0">
              <a:buNone/>
            </a:pPr>
            <a:endParaRPr lang="en-US" sz="900" b="1" dirty="0" smtClean="0">
              <a:solidFill>
                <a:srgbClr val="000000"/>
              </a:solidFill>
            </a:endParaRPr>
          </a:p>
          <a:p>
            <a:pPr marL="114300" indent="0">
              <a:buNone/>
            </a:pPr>
            <a:r>
              <a:rPr lang="en-US" b="1" dirty="0" smtClean="0">
                <a:solidFill>
                  <a:srgbClr val="000000"/>
                </a:solidFill>
              </a:rPr>
              <a:t>Noon – 1:15 p.m.</a:t>
            </a:r>
          </a:p>
          <a:p>
            <a:pPr marL="914400" indent="0">
              <a:buNone/>
            </a:pPr>
            <a:r>
              <a:rPr lang="en-US" dirty="0" smtClean="0">
                <a:solidFill>
                  <a:srgbClr val="000000"/>
                </a:solidFill>
              </a:rPr>
              <a:t>Lunch</a:t>
            </a:r>
          </a:p>
          <a:p>
            <a:pPr marL="114300" indent="0">
              <a:buNone/>
            </a:pPr>
            <a:endParaRPr lang="en-US" sz="900" b="1" dirty="0" smtClean="0">
              <a:solidFill>
                <a:srgbClr val="000000"/>
              </a:solidFill>
            </a:endParaRPr>
          </a:p>
          <a:p>
            <a:pPr marL="571500" indent="-457200">
              <a:buFont typeface="Wingdings" charset="2"/>
              <a:buChar char="§"/>
            </a:pPr>
            <a:r>
              <a:rPr lang="en-US" b="1" dirty="0" smtClean="0">
                <a:solidFill>
                  <a:srgbClr val="000000"/>
                </a:solidFill>
              </a:rPr>
              <a:t>1:15 – 2:00 p.m.</a:t>
            </a:r>
          </a:p>
          <a:p>
            <a:pPr marL="114300" lvl="2" indent="0">
              <a:buNone/>
            </a:pPr>
            <a:r>
              <a:rPr lang="en-US" sz="2400" dirty="0" smtClean="0">
                <a:solidFill>
                  <a:srgbClr val="000000"/>
                </a:solidFill>
              </a:rPr>
              <a:t>		Selecting Texts Worth Reading</a:t>
            </a:r>
            <a:r>
              <a:rPr lang="en-US" sz="2400" dirty="0">
                <a:solidFill>
                  <a:srgbClr val="000000"/>
                </a:solidFill>
              </a:rPr>
              <a:t> </a:t>
            </a:r>
            <a:r>
              <a:rPr lang="en-US" sz="2400" dirty="0" smtClean="0">
                <a:solidFill>
                  <a:srgbClr val="000000"/>
                </a:solidFill>
              </a:rPr>
              <a:t>(continued)</a:t>
            </a:r>
            <a:endParaRPr lang="en-US" b="1" dirty="0" smtClean="0">
              <a:solidFill>
                <a:srgbClr val="000000"/>
              </a:solidFill>
            </a:endParaRPr>
          </a:p>
          <a:p>
            <a:pPr marL="571500" indent="-457200">
              <a:buFont typeface="Wingdings" charset="2"/>
              <a:buChar char="§"/>
            </a:pPr>
            <a:r>
              <a:rPr lang="en-US" b="1" dirty="0" smtClean="0">
                <a:solidFill>
                  <a:srgbClr val="000000"/>
                </a:solidFill>
              </a:rPr>
              <a:t>2:00 – 3:45 p.m.</a:t>
            </a:r>
          </a:p>
          <a:p>
            <a:pPr marL="1028700" lvl="4" indent="0">
              <a:buNone/>
            </a:pPr>
            <a:r>
              <a:rPr lang="en-US" sz="2400" dirty="0" smtClean="0">
                <a:solidFill>
                  <a:srgbClr val="000000"/>
                </a:solidFill>
              </a:rPr>
              <a:t>Identifying Questions Worth Answering</a:t>
            </a:r>
            <a:endParaRPr lang="en-US" sz="2400" dirty="0">
              <a:solidFill>
                <a:srgbClr val="000000"/>
              </a:solidFill>
            </a:endParaRPr>
          </a:p>
        </p:txBody>
      </p:sp>
      <p:sp>
        <p:nvSpPr>
          <p:cNvPr id="2" name="Slide Number Placeholder 1"/>
          <p:cNvSpPr>
            <a:spLocks noGrp="1"/>
          </p:cNvSpPr>
          <p:nvPr>
            <p:ph type="sldNum" sz="quarter" idx="12"/>
          </p:nvPr>
        </p:nvSpPr>
        <p:spPr/>
        <p:txBody>
          <a:bodyPr/>
          <a:lstStyle/>
          <a:p>
            <a:fld id="{DE1A7B54-3846-1546-AF9B-6F7177DA06A0}" type="slidenum">
              <a:rPr lang="en-US" smtClean="0">
                <a:solidFill>
                  <a:prstClr val="white"/>
                </a:solidFill>
              </a:rPr>
              <a:pPr/>
              <a:t>4</a:t>
            </a:fld>
            <a:endParaRPr lang="en-US">
              <a:solidFill>
                <a:prstClr val="white"/>
              </a:solidFill>
            </a:endParaRPr>
          </a:p>
        </p:txBody>
      </p:sp>
    </p:spTree>
    <p:extLst>
      <p:ext uri="{BB962C8B-B14F-4D97-AF65-F5344CB8AC3E}">
        <p14:creationId xmlns:p14="http://schemas.microsoft.com/office/powerpoint/2010/main" val="174177096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534400" cy="1371600"/>
          </a:xfrm>
        </p:spPr>
        <p:txBody>
          <a:bodyPr>
            <a:noAutofit/>
          </a:bodyPr>
          <a:lstStyle/>
          <a:p>
            <a:r>
              <a:rPr lang="en-US" dirty="0" smtClean="0"/>
              <a:t>Identifying Questions Worth Answering</a:t>
            </a:r>
            <a:endParaRPr lang="en-US" dirty="0"/>
          </a:p>
        </p:txBody>
      </p:sp>
      <p:sp>
        <p:nvSpPr>
          <p:cNvPr id="3" name="Content Placeholder 2"/>
          <p:cNvSpPr>
            <a:spLocks noGrp="1"/>
          </p:cNvSpPr>
          <p:nvPr>
            <p:ph idx="1"/>
          </p:nvPr>
        </p:nvSpPr>
        <p:spPr>
          <a:xfrm>
            <a:off x="457200" y="2362200"/>
            <a:ext cx="8229600" cy="2000548"/>
          </a:xfrm>
        </p:spPr>
        <p:txBody>
          <a:bodyPr/>
          <a:lstStyle/>
          <a:p>
            <a:pPr marL="0" indent="0">
              <a:buNone/>
            </a:pPr>
            <a:endParaRPr lang="en-US" dirty="0" smtClean="0"/>
          </a:p>
          <a:p>
            <a:pPr>
              <a:lnSpc>
                <a:spcPct val="120000"/>
              </a:lnSpc>
            </a:pPr>
            <a:r>
              <a:rPr lang="en-US" dirty="0" smtClean="0">
                <a:solidFill>
                  <a:schemeClr val="tx1"/>
                </a:solidFill>
              </a:rPr>
              <a:t>Purpose of Activity</a:t>
            </a:r>
          </a:p>
          <a:p>
            <a:pPr>
              <a:lnSpc>
                <a:spcPct val="120000"/>
              </a:lnSpc>
            </a:pPr>
            <a:r>
              <a:rPr lang="en-US" dirty="0" smtClean="0">
                <a:solidFill>
                  <a:schemeClr val="tx1"/>
                </a:solidFill>
              </a:rPr>
              <a:t>Materials</a:t>
            </a:r>
          </a:p>
          <a:p>
            <a:pPr>
              <a:lnSpc>
                <a:spcPct val="120000"/>
              </a:lnSpc>
            </a:pPr>
            <a:r>
              <a:rPr lang="en-US" dirty="0" smtClean="0">
                <a:solidFill>
                  <a:schemeClr val="tx1"/>
                </a:solidFill>
              </a:rPr>
              <a:t>Directions</a:t>
            </a:r>
          </a:p>
        </p:txBody>
      </p:sp>
      <p:sp>
        <p:nvSpPr>
          <p:cNvPr id="5" name="Rounded Rectangle 4"/>
          <p:cNvSpPr/>
          <p:nvPr/>
        </p:nvSpPr>
        <p:spPr>
          <a:xfrm>
            <a:off x="6400800" y="5715000"/>
            <a:ext cx="2514600" cy="685800"/>
          </a:xfrm>
          <a:prstGeom prst="roundRect">
            <a:avLst/>
          </a:prstGeom>
          <a:solidFill>
            <a:srgbClr val="2A409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Begin Activity</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31</a:t>
            </a:fld>
            <a:endParaRPr lang="en-US">
              <a:solidFill>
                <a:prstClr val="white"/>
              </a:solidFill>
            </a:endParaRPr>
          </a:p>
        </p:txBody>
      </p:sp>
    </p:spTree>
    <p:extLst>
      <p:ext uri="{BB962C8B-B14F-4D97-AF65-F5344CB8AC3E}">
        <p14:creationId xmlns:p14="http://schemas.microsoft.com/office/powerpoint/2010/main" val="1218549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11842"/>
            <a:ext cx="8229600" cy="1569660"/>
          </a:xfrm>
        </p:spPr>
        <p:txBody>
          <a:bodyPr/>
          <a:lstStyle/>
          <a:p>
            <a:pPr marL="0" indent="0">
              <a:buNone/>
            </a:pPr>
            <a:endParaRPr lang="en-US" dirty="0" smtClean="0"/>
          </a:p>
          <a:p>
            <a:pPr marL="0" indent="0">
              <a:buNone/>
            </a:pPr>
            <a:endParaRPr lang="en-US" dirty="0"/>
          </a:p>
          <a:p>
            <a:pPr marL="0" indent="0" algn="ctr">
              <a:buNone/>
            </a:pPr>
            <a:r>
              <a:rPr lang="en-US" sz="3600" dirty="0" smtClean="0"/>
              <a:t>Reflections</a:t>
            </a:r>
            <a:endParaRPr lang="en-US" sz="3600"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32</a:t>
            </a:fld>
            <a:endParaRPr lang="en-US">
              <a:solidFill>
                <a:prstClr val="white"/>
              </a:solidFill>
            </a:endParaRPr>
          </a:p>
        </p:txBody>
      </p:sp>
    </p:spTree>
    <p:extLst>
      <p:ext uri="{BB962C8B-B14F-4D97-AF65-F5344CB8AC3E}">
        <p14:creationId xmlns:p14="http://schemas.microsoft.com/office/powerpoint/2010/main" val="163714864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46690" cy="1066800"/>
          </a:xfrm>
        </p:spPr>
        <p:txBody>
          <a:bodyPr>
            <a:noAutofit/>
          </a:bodyPr>
          <a:lstStyle/>
          <a:p>
            <a:r>
              <a:rPr lang="en-US" dirty="0" smtClean="0"/>
              <a:t/>
            </a:r>
            <a:br>
              <a:rPr lang="en-US" dirty="0" smtClean="0"/>
            </a:br>
            <a:r>
              <a:rPr lang="en-US" dirty="0" smtClean="0"/>
              <a:t>How to Construct a Strong Question Set</a:t>
            </a:r>
            <a:br>
              <a:rPr lang="en-US" dirty="0" smtClean="0"/>
            </a:br>
            <a:endParaRPr lang="en-US" dirty="0"/>
          </a:p>
        </p:txBody>
      </p:sp>
      <p:sp>
        <p:nvSpPr>
          <p:cNvPr id="3" name="Content Placeholder 2"/>
          <p:cNvSpPr>
            <a:spLocks noGrp="1"/>
          </p:cNvSpPr>
          <p:nvPr>
            <p:ph idx="1"/>
          </p:nvPr>
        </p:nvSpPr>
        <p:spPr>
          <a:xfrm>
            <a:off x="381000" y="1828800"/>
            <a:ext cx="8229600" cy="3956424"/>
          </a:xfrm>
        </p:spPr>
        <p:txBody>
          <a:bodyPr>
            <a:noAutofit/>
          </a:bodyPr>
          <a:lstStyle/>
          <a:p>
            <a:pPr>
              <a:lnSpc>
                <a:spcPct val="120000"/>
              </a:lnSpc>
              <a:buFont typeface="Wingdings" charset="2"/>
              <a:buChar char="§"/>
            </a:pPr>
            <a:r>
              <a:rPr lang="en-US" dirty="0" smtClean="0">
                <a:solidFill>
                  <a:schemeClr val="tx1"/>
                </a:solidFill>
              </a:rPr>
              <a:t>Investigate the qualitative features of the text.</a:t>
            </a:r>
          </a:p>
          <a:p>
            <a:pPr lvl="0">
              <a:lnSpc>
                <a:spcPct val="120000"/>
              </a:lnSpc>
              <a:buFont typeface="Wingdings" charset="2"/>
              <a:buChar char="§"/>
            </a:pPr>
            <a:r>
              <a:rPr lang="en-US" dirty="0" smtClean="0">
                <a:solidFill>
                  <a:schemeClr val="tx1"/>
                </a:solidFill>
              </a:rPr>
              <a:t>Identify </a:t>
            </a:r>
            <a:r>
              <a:rPr lang="en-US" dirty="0">
                <a:solidFill>
                  <a:schemeClr val="tx1"/>
                </a:solidFill>
              </a:rPr>
              <a:t>the </a:t>
            </a:r>
            <a:r>
              <a:rPr lang="en-US" dirty="0" smtClean="0">
                <a:solidFill>
                  <a:schemeClr val="tx1"/>
                </a:solidFill>
              </a:rPr>
              <a:t>key </a:t>
            </a:r>
            <a:r>
              <a:rPr lang="en-US" dirty="0">
                <a:solidFill>
                  <a:schemeClr val="tx1"/>
                </a:solidFill>
              </a:rPr>
              <a:t>i</a:t>
            </a:r>
            <a:r>
              <a:rPr lang="en-US" dirty="0" smtClean="0">
                <a:solidFill>
                  <a:schemeClr val="tx1"/>
                </a:solidFill>
              </a:rPr>
              <a:t>deas </a:t>
            </a:r>
            <a:r>
              <a:rPr lang="en-US" dirty="0">
                <a:solidFill>
                  <a:schemeClr val="tx1"/>
                </a:solidFill>
              </a:rPr>
              <a:t>of the </a:t>
            </a:r>
            <a:r>
              <a:rPr lang="en-US" dirty="0" smtClean="0">
                <a:solidFill>
                  <a:schemeClr val="tx1"/>
                </a:solidFill>
              </a:rPr>
              <a:t>text.</a:t>
            </a:r>
            <a:endParaRPr lang="en-US" dirty="0">
              <a:solidFill>
                <a:schemeClr val="tx1"/>
              </a:solidFill>
            </a:endParaRPr>
          </a:p>
          <a:p>
            <a:pPr lvl="0">
              <a:lnSpc>
                <a:spcPct val="120000"/>
              </a:lnSpc>
              <a:buFont typeface="Wingdings" charset="2"/>
              <a:buChar char="§"/>
            </a:pPr>
            <a:r>
              <a:rPr lang="en-US" dirty="0" smtClean="0">
                <a:solidFill>
                  <a:schemeClr val="tx1"/>
                </a:solidFill>
              </a:rPr>
              <a:t>Start </a:t>
            </a:r>
            <a:r>
              <a:rPr lang="en-US" dirty="0">
                <a:solidFill>
                  <a:schemeClr val="tx1"/>
                </a:solidFill>
              </a:rPr>
              <a:t>s</a:t>
            </a:r>
            <a:r>
              <a:rPr lang="en-US" dirty="0" smtClean="0">
                <a:solidFill>
                  <a:schemeClr val="tx1"/>
                </a:solidFill>
              </a:rPr>
              <a:t>mall </a:t>
            </a:r>
            <a:r>
              <a:rPr lang="en-US" dirty="0">
                <a:solidFill>
                  <a:schemeClr val="tx1"/>
                </a:solidFill>
              </a:rPr>
              <a:t>to </a:t>
            </a:r>
            <a:r>
              <a:rPr lang="en-US" dirty="0" smtClean="0">
                <a:solidFill>
                  <a:schemeClr val="tx1"/>
                </a:solidFill>
              </a:rPr>
              <a:t>build </a:t>
            </a:r>
            <a:r>
              <a:rPr lang="en-US" dirty="0">
                <a:solidFill>
                  <a:schemeClr val="tx1"/>
                </a:solidFill>
              </a:rPr>
              <a:t>c</a:t>
            </a:r>
            <a:r>
              <a:rPr lang="en-US" dirty="0" smtClean="0">
                <a:solidFill>
                  <a:schemeClr val="tx1"/>
                </a:solidFill>
              </a:rPr>
              <a:t>onfidence and check understanding.</a:t>
            </a:r>
          </a:p>
          <a:p>
            <a:pPr lvl="0">
              <a:lnSpc>
                <a:spcPct val="120000"/>
              </a:lnSpc>
              <a:buFont typeface="Wingdings" charset="2"/>
              <a:buChar char="§"/>
            </a:pPr>
            <a:r>
              <a:rPr lang="en-US" dirty="0" smtClean="0">
                <a:solidFill>
                  <a:schemeClr val="tx1"/>
                </a:solidFill>
              </a:rPr>
              <a:t>Target </a:t>
            </a:r>
            <a:r>
              <a:rPr lang="en-US" dirty="0">
                <a:solidFill>
                  <a:schemeClr val="tx1"/>
                </a:solidFill>
              </a:rPr>
              <a:t>v</a:t>
            </a:r>
            <a:r>
              <a:rPr lang="en-US" dirty="0" smtClean="0">
                <a:solidFill>
                  <a:schemeClr val="tx1"/>
                </a:solidFill>
              </a:rPr>
              <a:t>ocabulary </a:t>
            </a:r>
            <a:r>
              <a:rPr lang="en-US" dirty="0">
                <a:solidFill>
                  <a:schemeClr val="tx1"/>
                </a:solidFill>
              </a:rPr>
              <a:t>and </a:t>
            </a:r>
            <a:r>
              <a:rPr lang="en-US" dirty="0" smtClean="0">
                <a:solidFill>
                  <a:schemeClr val="tx1"/>
                </a:solidFill>
              </a:rPr>
              <a:t>text/sentence structure.</a:t>
            </a:r>
            <a:endParaRPr lang="en-US" dirty="0">
              <a:solidFill>
                <a:schemeClr val="tx1"/>
              </a:solidFill>
            </a:endParaRPr>
          </a:p>
          <a:p>
            <a:pPr lvl="0">
              <a:lnSpc>
                <a:spcPct val="120000"/>
              </a:lnSpc>
              <a:buFont typeface="Wingdings" charset="2"/>
              <a:buChar char="§"/>
            </a:pPr>
            <a:r>
              <a:rPr lang="en-US" dirty="0" smtClean="0">
                <a:solidFill>
                  <a:schemeClr val="tx1"/>
                </a:solidFill>
              </a:rPr>
              <a:t>Tackle </a:t>
            </a:r>
            <a:r>
              <a:rPr lang="en-US" dirty="0">
                <a:solidFill>
                  <a:schemeClr val="tx1"/>
                </a:solidFill>
              </a:rPr>
              <a:t>t</a:t>
            </a:r>
            <a:r>
              <a:rPr lang="en-US" dirty="0" smtClean="0">
                <a:solidFill>
                  <a:schemeClr val="tx1"/>
                </a:solidFill>
              </a:rPr>
              <a:t>ough </a:t>
            </a:r>
            <a:r>
              <a:rPr lang="en-US" dirty="0">
                <a:solidFill>
                  <a:schemeClr val="tx1"/>
                </a:solidFill>
              </a:rPr>
              <a:t>s</a:t>
            </a:r>
            <a:r>
              <a:rPr lang="en-US" dirty="0" smtClean="0">
                <a:solidFill>
                  <a:schemeClr val="tx1"/>
                </a:solidFill>
              </a:rPr>
              <a:t>ections </a:t>
            </a:r>
            <a:r>
              <a:rPr lang="en-US" dirty="0">
                <a:solidFill>
                  <a:schemeClr val="tx1"/>
                </a:solidFill>
              </a:rPr>
              <a:t>h</a:t>
            </a:r>
            <a:r>
              <a:rPr lang="en-US" dirty="0" smtClean="0">
                <a:solidFill>
                  <a:schemeClr val="tx1"/>
                </a:solidFill>
              </a:rPr>
              <a:t>ead-on.</a:t>
            </a:r>
            <a:endParaRPr lang="en-US" dirty="0">
              <a:solidFill>
                <a:schemeClr val="tx1"/>
              </a:solidFill>
            </a:endParaRPr>
          </a:p>
          <a:p>
            <a:pPr lvl="0">
              <a:lnSpc>
                <a:spcPct val="120000"/>
              </a:lnSpc>
              <a:buFont typeface="Wingdings" charset="2"/>
              <a:buChar char="§"/>
            </a:pPr>
            <a:r>
              <a:rPr lang="en-US" dirty="0" smtClean="0">
                <a:solidFill>
                  <a:schemeClr val="tx1"/>
                </a:solidFill>
              </a:rPr>
              <a:t>Create </a:t>
            </a:r>
            <a:r>
              <a:rPr lang="en-US" dirty="0">
                <a:solidFill>
                  <a:schemeClr val="tx1"/>
                </a:solidFill>
              </a:rPr>
              <a:t>c</a:t>
            </a:r>
            <a:r>
              <a:rPr lang="en-US" dirty="0" smtClean="0">
                <a:solidFill>
                  <a:schemeClr val="tx1"/>
                </a:solidFill>
              </a:rPr>
              <a:t>oherent </a:t>
            </a:r>
            <a:r>
              <a:rPr lang="en-US" dirty="0">
                <a:solidFill>
                  <a:schemeClr val="tx1"/>
                </a:solidFill>
              </a:rPr>
              <a:t>s</a:t>
            </a:r>
            <a:r>
              <a:rPr lang="en-US" dirty="0" smtClean="0">
                <a:solidFill>
                  <a:schemeClr val="tx1"/>
                </a:solidFill>
              </a:rPr>
              <a:t>equences </a:t>
            </a:r>
            <a:r>
              <a:rPr lang="en-US" dirty="0">
                <a:solidFill>
                  <a:schemeClr val="tx1"/>
                </a:solidFill>
              </a:rPr>
              <a:t>of </a:t>
            </a:r>
            <a:r>
              <a:rPr lang="en-US" dirty="0" smtClean="0">
                <a:solidFill>
                  <a:schemeClr val="tx1"/>
                </a:solidFill>
              </a:rPr>
              <a:t>text-dependent questions.</a:t>
            </a:r>
            <a:endParaRPr lang="en-US" dirty="0">
              <a:solidFill>
                <a:schemeClr val="tx1"/>
              </a:solidFill>
            </a:endParaRPr>
          </a:p>
          <a:p>
            <a:pPr lvl="0">
              <a:lnSpc>
                <a:spcPct val="120000"/>
              </a:lnSpc>
              <a:buFont typeface="Wingdings" charset="2"/>
              <a:buChar char="§"/>
            </a:pPr>
            <a:r>
              <a:rPr lang="en-US" dirty="0" smtClean="0">
                <a:solidFill>
                  <a:schemeClr val="tx1"/>
                </a:solidFill>
              </a:rPr>
              <a:t>Identify </a:t>
            </a:r>
            <a:r>
              <a:rPr lang="en-US" dirty="0">
                <a:solidFill>
                  <a:schemeClr val="tx1"/>
                </a:solidFill>
              </a:rPr>
              <a:t>the s</a:t>
            </a:r>
            <a:r>
              <a:rPr lang="en-US" dirty="0" smtClean="0">
                <a:solidFill>
                  <a:schemeClr val="tx1"/>
                </a:solidFill>
              </a:rPr>
              <a:t>tandards </a:t>
            </a:r>
            <a:r>
              <a:rPr lang="en-US" dirty="0">
                <a:solidFill>
                  <a:schemeClr val="tx1"/>
                </a:solidFill>
              </a:rPr>
              <a:t>t</a:t>
            </a:r>
            <a:r>
              <a:rPr lang="en-US" dirty="0" smtClean="0">
                <a:solidFill>
                  <a:schemeClr val="tx1"/>
                </a:solidFill>
              </a:rPr>
              <a:t>hat </a:t>
            </a:r>
            <a:r>
              <a:rPr lang="en-US" dirty="0">
                <a:solidFill>
                  <a:schemeClr val="tx1"/>
                </a:solidFill>
              </a:rPr>
              <a:t>a</a:t>
            </a:r>
            <a:r>
              <a:rPr lang="en-US" dirty="0" smtClean="0">
                <a:solidFill>
                  <a:schemeClr val="tx1"/>
                </a:solidFill>
              </a:rPr>
              <a:t>re </a:t>
            </a:r>
            <a:r>
              <a:rPr lang="en-US" dirty="0">
                <a:solidFill>
                  <a:schemeClr val="tx1"/>
                </a:solidFill>
              </a:rPr>
              <a:t>b</a:t>
            </a:r>
            <a:r>
              <a:rPr lang="en-US" dirty="0" smtClean="0">
                <a:solidFill>
                  <a:schemeClr val="tx1"/>
                </a:solidFill>
              </a:rPr>
              <a:t>eing addressed.</a:t>
            </a:r>
            <a:endParaRPr lang="en-US" dirty="0">
              <a:solidFill>
                <a:schemeClr val="tx1"/>
              </a:solidFill>
            </a:endParaRPr>
          </a:p>
          <a:p>
            <a:pPr lvl="0">
              <a:lnSpc>
                <a:spcPct val="120000"/>
              </a:lnSpc>
              <a:buFont typeface="Wingdings" charset="2"/>
              <a:buChar char="§"/>
            </a:pPr>
            <a:r>
              <a:rPr lang="en-US" dirty="0" smtClean="0">
                <a:solidFill>
                  <a:schemeClr val="tx1"/>
                </a:solidFill>
              </a:rPr>
              <a:t>Create a </a:t>
            </a:r>
            <a:r>
              <a:rPr lang="en-US" dirty="0">
                <a:solidFill>
                  <a:schemeClr val="tx1"/>
                </a:solidFill>
              </a:rPr>
              <a:t>c</a:t>
            </a:r>
            <a:r>
              <a:rPr lang="en-US" dirty="0" smtClean="0">
                <a:solidFill>
                  <a:schemeClr val="tx1"/>
                </a:solidFill>
              </a:rPr>
              <a:t>ulminating </a:t>
            </a:r>
            <a:r>
              <a:rPr lang="en-US" dirty="0">
                <a:solidFill>
                  <a:schemeClr val="tx1"/>
                </a:solidFill>
              </a:rPr>
              <a:t>a</a:t>
            </a:r>
            <a:r>
              <a:rPr lang="en-US" dirty="0" smtClean="0">
                <a:solidFill>
                  <a:schemeClr val="tx1"/>
                </a:solidFill>
              </a:rPr>
              <a:t>ssessment by referring back to the </a:t>
            </a:r>
            <a:r>
              <a:rPr lang="en-US" dirty="0">
                <a:solidFill>
                  <a:schemeClr val="tx1"/>
                </a:solidFill>
              </a:rPr>
              <a:t>c</a:t>
            </a:r>
            <a:r>
              <a:rPr lang="en-US" dirty="0" smtClean="0">
                <a:solidFill>
                  <a:schemeClr val="tx1"/>
                </a:solidFill>
              </a:rPr>
              <a:t>ore understanding or key ideas.</a:t>
            </a:r>
            <a:endParaRPr lang="en-US" dirty="0">
              <a:solidFill>
                <a:schemeClr val="tx1"/>
              </a:solidFill>
            </a:endParaRPr>
          </a:p>
          <a:p>
            <a:pPr marL="0" indent="0">
              <a:buNone/>
            </a:pPr>
            <a:r>
              <a:rPr lang="en-US" sz="2300" dirty="0" smtClean="0"/>
              <a:t>.</a:t>
            </a:r>
            <a:endParaRPr lang="en-US" sz="2300" dirty="0"/>
          </a:p>
        </p:txBody>
      </p:sp>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33</a:t>
            </a:fld>
            <a:endParaRPr lang="en-US">
              <a:solidFill>
                <a:prstClr val="white"/>
              </a:solidFill>
            </a:endParaRPr>
          </a:p>
        </p:txBody>
      </p:sp>
    </p:spTree>
    <p:extLst>
      <p:ext uri="{BB962C8B-B14F-4D97-AF65-F5344CB8AC3E}">
        <p14:creationId xmlns:p14="http://schemas.microsoft.com/office/powerpoint/2010/main" val="293098983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7816"/>
            <a:ext cx="8458200" cy="1537184"/>
          </a:xfrm>
        </p:spPr>
        <p:txBody>
          <a:bodyPr/>
          <a:lstStyle/>
          <a:p>
            <a:r>
              <a:rPr lang="en-US" dirty="0" smtClean="0"/>
              <a:t>Possible Next Steps</a:t>
            </a:r>
            <a:endParaRPr lang="en-US" dirty="0"/>
          </a:p>
        </p:txBody>
      </p:sp>
      <p:sp>
        <p:nvSpPr>
          <p:cNvPr id="3" name="Content Placeholder 2"/>
          <p:cNvSpPr>
            <a:spLocks noGrp="1"/>
          </p:cNvSpPr>
          <p:nvPr>
            <p:ph idx="1"/>
          </p:nvPr>
        </p:nvSpPr>
        <p:spPr>
          <a:xfrm>
            <a:off x="533399" y="1981199"/>
            <a:ext cx="8046859" cy="4419601"/>
          </a:xfrm>
        </p:spPr>
        <p:txBody>
          <a:bodyPr>
            <a:normAutofit/>
          </a:bodyPr>
          <a:lstStyle/>
          <a:p>
            <a:pPr>
              <a:lnSpc>
                <a:spcPct val="120000"/>
              </a:lnSpc>
              <a:spcBef>
                <a:spcPts val="1200"/>
              </a:spcBef>
              <a:buFont typeface="Wingdings" charset="2"/>
              <a:buChar char="§"/>
            </a:pPr>
            <a:r>
              <a:rPr lang="en-US" dirty="0" smtClean="0">
                <a:solidFill>
                  <a:schemeClr val="tx1"/>
                </a:solidFill>
              </a:rPr>
              <a:t>When reading, r</a:t>
            </a:r>
            <a:r>
              <a:rPr lang="en-US" sz="2400" dirty="0" smtClean="0">
                <a:solidFill>
                  <a:schemeClr val="tx1"/>
                </a:solidFill>
              </a:rPr>
              <a:t>equire that students follow the details of what is explicitly stated and make valid claims that square with text evidence.</a:t>
            </a:r>
          </a:p>
          <a:p>
            <a:pPr>
              <a:lnSpc>
                <a:spcPct val="120000"/>
              </a:lnSpc>
              <a:spcBef>
                <a:spcPts val="1200"/>
              </a:spcBef>
              <a:buFont typeface="Wingdings" charset="2"/>
              <a:buChar char="§"/>
            </a:pPr>
            <a:r>
              <a:rPr lang="en-US" dirty="0">
                <a:solidFill>
                  <a:schemeClr val="tx1"/>
                </a:solidFill>
              </a:rPr>
              <a:t>Check textbooks and substitute </a:t>
            </a:r>
            <a:r>
              <a:rPr lang="en-US" dirty="0" smtClean="0">
                <a:solidFill>
                  <a:schemeClr val="tx1"/>
                </a:solidFill>
              </a:rPr>
              <a:t>text-dependent </a:t>
            </a:r>
            <a:r>
              <a:rPr lang="en-US" dirty="0">
                <a:solidFill>
                  <a:schemeClr val="tx1"/>
                </a:solidFill>
              </a:rPr>
              <a:t>questions for non-</a:t>
            </a:r>
            <a:r>
              <a:rPr lang="en-US" dirty="0" smtClean="0">
                <a:solidFill>
                  <a:schemeClr val="tx1"/>
                </a:solidFill>
              </a:rPr>
              <a:t>text-dependent </a:t>
            </a:r>
            <a:r>
              <a:rPr lang="en-US" dirty="0">
                <a:solidFill>
                  <a:schemeClr val="tx1"/>
                </a:solidFill>
              </a:rPr>
              <a:t>questions.</a:t>
            </a:r>
          </a:p>
          <a:p>
            <a:pPr>
              <a:lnSpc>
                <a:spcPct val="120000"/>
              </a:lnSpc>
              <a:spcBef>
                <a:spcPts val="1200"/>
              </a:spcBef>
              <a:buFont typeface="Wingdings" charset="2"/>
              <a:buChar char="§"/>
            </a:pPr>
            <a:r>
              <a:rPr lang="en-US" dirty="0" smtClean="0">
                <a:solidFill>
                  <a:schemeClr val="tx1"/>
                </a:solidFill>
              </a:rPr>
              <a:t>Include e</a:t>
            </a:r>
            <a:r>
              <a:rPr lang="en-US" sz="2400" dirty="0" smtClean="0">
                <a:solidFill>
                  <a:schemeClr val="tx1"/>
                </a:solidFill>
              </a:rPr>
              <a:t>ffective sequences of questions that build on one another so students stay focused on the text and learn fully from it. </a:t>
            </a:r>
          </a:p>
        </p:txBody>
      </p:sp>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34</a:t>
            </a:fld>
            <a:endParaRPr lang="en-US">
              <a:solidFill>
                <a:prstClr val="white"/>
              </a:solidFill>
            </a:endParaRPr>
          </a:p>
        </p:txBody>
      </p:sp>
    </p:spTree>
    <p:extLst>
      <p:ext uri="{BB962C8B-B14F-4D97-AF65-F5344CB8AC3E}">
        <p14:creationId xmlns:p14="http://schemas.microsoft.com/office/powerpoint/2010/main" val="251874362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84776"/>
          </a:xfrm>
        </p:spPr>
        <p:txBody>
          <a:bodyPr/>
          <a:lstStyle/>
          <a:p>
            <a:endParaRPr lang="en-US" dirty="0"/>
          </a:p>
        </p:txBody>
      </p:sp>
      <p:sp>
        <p:nvSpPr>
          <p:cNvPr id="3" name="Content Placeholder 2"/>
          <p:cNvSpPr>
            <a:spLocks noGrp="1"/>
          </p:cNvSpPr>
          <p:nvPr>
            <p:ph idx="1"/>
          </p:nvPr>
        </p:nvSpPr>
        <p:spPr>
          <a:xfrm>
            <a:off x="457200" y="1811842"/>
            <a:ext cx="8229600" cy="2012859"/>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3600" dirty="0"/>
              <a:t>What’s New in Assessments?</a:t>
            </a:r>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35</a:t>
            </a:fld>
            <a:endParaRPr lang="en-US">
              <a:solidFill>
                <a:prstClr val="white"/>
              </a:solidFill>
            </a:endParaRPr>
          </a:p>
        </p:txBody>
      </p:sp>
    </p:spTree>
    <p:extLst>
      <p:ext uri="{BB962C8B-B14F-4D97-AF65-F5344CB8AC3E}">
        <p14:creationId xmlns:p14="http://schemas.microsoft.com/office/powerpoint/2010/main" val="152110387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Advance: Text Complexity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1645049"/>
              </p:ext>
            </p:extLst>
          </p:nvPr>
        </p:nvGraphicFramePr>
        <p:xfrm>
          <a:off x="457200" y="2209800"/>
          <a:ext cx="8001000" cy="3825240"/>
        </p:xfrm>
        <a:graphic>
          <a:graphicData uri="http://schemas.openxmlformats.org/drawingml/2006/table">
            <a:tbl>
              <a:tblPr firstRow="1" bandRow="1">
                <a:tableStyleId>{5C22544A-7EE6-4342-B048-85BDC9FD1C3A}</a:tableStyleId>
              </a:tblPr>
              <a:tblGrid>
                <a:gridCol w="4000500"/>
                <a:gridCol w="4000500"/>
              </a:tblGrid>
              <a:tr h="418554">
                <a:tc>
                  <a:txBody>
                    <a:bodyPr/>
                    <a:lstStyle/>
                    <a:p>
                      <a:r>
                        <a:rPr lang="en-US" dirty="0" smtClean="0">
                          <a:latin typeface="Lucida Sans"/>
                          <a:cs typeface="Lucida Sans"/>
                        </a:rPr>
                        <a:t>From</a:t>
                      </a:r>
                      <a:endParaRPr lang="en-US" dirty="0">
                        <a:latin typeface="Lucida Sans"/>
                        <a:cs typeface="Lucida Sans"/>
                      </a:endParaRPr>
                    </a:p>
                  </a:txBody>
                  <a:tcPr/>
                </a:tc>
                <a:tc>
                  <a:txBody>
                    <a:bodyPr/>
                    <a:lstStyle/>
                    <a:p>
                      <a:r>
                        <a:rPr lang="en-US" dirty="0" smtClean="0">
                          <a:latin typeface="Lucida Sans"/>
                          <a:cs typeface="Lucida Sans"/>
                        </a:rPr>
                        <a:t>To</a:t>
                      </a:r>
                      <a:endParaRPr lang="en-US" dirty="0">
                        <a:latin typeface="Lucida Sans"/>
                        <a:cs typeface="Lucida Sans"/>
                      </a:endParaRPr>
                    </a:p>
                  </a:txBody>
                  <a:tcPr/>
                </a:tc>
              </a:tr>
              <a:tr h="876846">
                <a:tc>
                  <a:txBody>
                    <a:bodyPr/>
                    <a:lstStyle/>
                    <a:p>
                      <a:r>
                        <a:rPr lang="en-US" sz="2000" dirty="0" smtClean="0">
                          <a:latin typeface="Helvetica"/>
                          <a:cs typeface="Helvetica"/>
                        </a:rPr>
                        <a:t>Little</a:t>
                      </a:r>
                      <a:r>
                        <a:rPr lang="en-US" sz="2000" baseline="0" dirty="0" smtClean="0">
                          <a:latin typeface="Helvetica"/>
                          <a:cs typeface="Helvetica"/>
                        </a:rPr>
                        <a:t> emphasis on text complexity</a:t>
                      </a:r>
                      <a:endParaRPr lang="en-US" sz="2000" dirty="0" smtClean="0">
                        <a:latin typeface="Helvetica"/>
                        <a:cs typeface="Helvetica"/>
                      </a:endParaRPr>
                    </a:p>
                  </a:txBody>
                  <a:tcPr anchor="ctr"/>
                </a:tc>
                <a:tc>
                  <a:txBody>
                    <a:bodyPr/>
                    <a:lstStyle/>
                    <a:p>
                      <a:r>
                        <a:rPr lang="en-US" sz="2000" dirty="0" smtClean="0">
                          <a:latin typeface="Helvetica"/>
                          <a:cs typeface="Helvetica"/>
                        </a:rPr>
                        <a:t>Strong</a:t>
                      </a:r>
                      <a:r>
                        <a:rPr lang="en-US" sz="2000" baseline="0" dirty="0" smtClean="0">
                          <a:latin typeface="Helvetica"/>
                          <a:cs typeface="Helvetica"/>
                        </a:rPr>
                        <a:t> emphasis on text complexity</a:t>
                      </a:r>
                      <a:endParaRPr lang="en-US" sz="2000" dirty="0">
                        <a:latin typeface="Helvetica"/>
                        <a:cs typeface="Helvetica"/>
                      </a:endParaRPr>
                    </a:p>
                  </a:txBody>
                  <a:tcPr anchor="ctr"/>
                </a:tc>
              </a:tr>
              <a:tr h="1600200">
                <a:tc>
                  <a:txBody>
                    <a:bodyPr/>
                    <a:lstStyle/>
                    <a:p>
                      <a:r>
                        <a:rPr lang="en-US" sz="2000" dirty="0" smtClean="0">
                          <a:effectLst/>
                          <a:latin typeface="Helvetica"/>
                          <a:ea typeface="Calibri"/>
                          <a:cs typeface="Helvetica"/>
                        </a:rPr>
                        <a:t>Vocabulary questions often focused on prior knowledge rather than context;</a:t>
                      </a:r>
                      <a:r>
                        <a:rPr lang="en-US" sz="2000" baseline="0" dirty="0" smtClean="0">
                          <a:effectLst/>
                          <a:latin typeface="Helvetica"/>
                          <a:ea typeface="Calibri"/>
                          <a:cs typeface="Helvetica"/>
                        </a:rPr>
                        <a:t> l</a:t>
                      </a:r>
                      <a:r>
                        <a:rPr lang="en-US" sz="2000" dirty="0" smtClean="0">
                          <a:effectLst/>
                          <a:latin typeface="Helvetica"/>
                          <a:ea typeface="Calibri"/>
                          <a:cs typeface="Helvetica"/>
                        </a:rPr>
                        <a:t>ittle emphasis</a:t>
                      </a:r>
                      <a:r>
                        <a:rPr lang="en-US" sz="2000" baseline="0" dirty="0" smtClean="0">
                          <a:effectLst/>
                          <a:latin typeface="Helvetica"/>
                          <a:ea typeface="Calibri"/>
                          <a:cs typeface="Helvetica"/>
                        </a:rPr>
                        <a:t> on academic vocabulary</a:t>
                      </a:r>
                      <a:endParaRPr lang="en-US" sz="2000" dirty="0" smtClean="0">
                        <a:latin typeface="Helvetica"/>
                        <a:cs typeface="Helvetica"/>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Vocabulary</a:t>
                      </a:r>
                      <a:r>
                        <a:rPr lang="en-US" sz="2000" baseline="0" dirty="0" smtClean="0">
                          <a:effectLst/>
                          <a:latin typeface="Helvetica"/>
                          <a:ea typeface="Calibri"/>
                          <a:cs typeface="Helvetica"/>
                        </a:rPr>
                        <a:t> questions focused on </a:t>
                      </a:r>
                      <a:r>
                        <a:rPr lang="en-US" sz="2000" dirty="0" smtClean="0">
                          <a:effectLst/>
                          <a:latin typeface="Helvetica"/>
                          <a:ea typeface="Calibri"/>
                          <a:cs typeface="Helvetica"/>
                        </a:rPr>
                        <a:t>meaning of words in context; strong emphasis on academic vocabulary and words important to central ideas </a:t>
                      </a:r>
                    </a:p>
                  </a:txBody>
                  <a:tcPr anchor="ctr"/>
                </a:tc>
              </a:tr>
              <a:tr h="9144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Figurative language questions</a:t>
                      </a:r>
                      <a:r>
                        <a:rPr lang="en-US" sz="2000" baseline="0" dirty="0" smtClean="0">
                          <a:effectLst/>
                          <a:latin typeface="Helvetica"/>
                          <a:ea typeface="Calibri"/>
                          <a:cs typeface="Helvetica"/>
                        </a:rPr>
                        <a:t> focused on literary terms</a:t>
                      </a:r>
                      <a:endParaRPr lang="en-US" sz="2000" dirty="0" smtClean="0">
                        <a:effectLst/>
                        <a:latin typeface="Helvetica"/>
                        <a:ea typeface="Calibri"/>
                        <a:cs typeface="Helvetica"/>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Figurative language questions focused on meaning, not terms</a:t>
                      </a:r>
                    </a:p>
                  </a:txBody>
                  <a:tcPr anchor="ctr"/>
                </a:tc>
              </a:tr>
            </a:tbl>
          </a:graphicData>
        </a:graphic>
      </p:graphicFrame>
      <p:sp>
        <p:nvSpPr>
          <p:cNvPr id="3" name="Slide Number Placeholder 2"/>
          <p:cNvSpPr>
            <a:spLocks noGrp="1"/>
          </p:cNvSpPr>
          <p:nvPr>
            <p:ph type="sldNum" sz="quarter" idx="12"/>
          </p:nvPr>
        </p:nvSpPr>
        <p:spPr/>
        <p:txBody>
          <a:bodyPr/>
          <a:lstStyle/>
          <a:p>
            <a:fld id="{DE1A7B54-3846-1546-AF9B-6F7177DA06A0}" type="slidenum">
              <a:rPr lang="en-US" smtClean="0">
                <a:solidFill>
                  <a:prstClr val="white"/>
                </a:solidFill>
              </a:rPr>
              <a:pPr/>
              <a:t>36</a:t>
            </a:fld>
            <a:endParaRPr lang="en-US">
              <a:solidFill>
                <a:prstClr val="white"/>
              </a:solidFill>
            </a:endParaRPr>
          </a:p>
        </p:txBody>
      </p:sp>
    </p:spTree>
    <p:extLst>
      <p:ext uri="{BB962C8B-B14F-4D97-AF65-F5344CB8AC3E}">
        <p14:creationId xmlns:p14="http://schemas.microsoft.com/office/powerpoint/2010/main" val="83860286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93412"/>
            <a:ext cx="8229600" cy="1206787"/>
          </a:xfrm>
        </p:spPr>
        <p:txBody>
          <a:bodyPr/>
          <a:lstStyle/>
          <a:p>
            <a:r>
              <a:rPr lang="en-US" dirty="0" smtClean="0">
                <a:ea typeface="Calibri"/>
                <a:cs typeface="Helvetica"/>
              </a:rPr>
              <a:t>Key Advance: Evidence</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985201313"/>
              </p:ext>
            </p:extLst>
          </p:nvPr>
        </p:nvGraphicFramePr>
        <p:xfrm>
          <a:off x="609600" y="1905000"/>
          <a:ext cx="8001000" cy="3657600"/>
        </p:xfrm>
        <a:graphic>
          <a:graphicData uri="http://schemas.openxmlformats.org/drawingml/2006/table">
            <a:tbl>
              <a:tblPr firstRow="1" bandRow="1">
                <a:tableStyleId>{5C22544A-7EE6-4342-B048-85BDC9FD1C3A}</a:tableStyleId>
              </a:tblPr>
              <a:tblGrid>
                <a:gridCol w="3962400"/>
                <a:gridCol w="4038600"/>
              </a:tblGrid>
              <a:tr h="428560">
                <a:tc>
                  <a:txBody>
                    <a:bodyPr/>
                    <a:lstStyle/>
                    <a:p>
                      <a:r>
                        <a:rPr lang="en-US" sz="2000" dirty="0" smtClean="0">
                          <a:latin typeface="Helvetica"/>
                          <a:cs typeface="Helvetica"/>
                        </a:rPr>
                        <a:t>From</a:t>
                      </a:r>
                      <a:endParaRPr lang="en-US" sz="2000" dirty="0">
                        <a:latin typeface="Helvetica"/>
                        <a:cs typeface="Helvetica"/>
                      </a:endParaRPr>
                    </a:p>
                  </a:txBody>
                  <a:tcPr/>
                </a:tc>
                <a:tc>
                  <a:txBody>
                    <a:bodyPr/>
                    <a:lstStyle/>
                    <a:p>
                      <a:r>
                        <a:rPr lang="en-US" sz="2000" dirty="0" smtClean="0">
                          <a:latin typeface="Helvetica"/>
                          <a:cs typeface="Helvetica"/>
                        </a:rPr>
                        <a:t>To</a:t>
                      </a:r>
                      <a:endParaRPr lang="en-US" sz="2000" dirty="0">
                        <a:latin typeface="Helvetica"/>
                        <a:cs typeface="Helvetica"/>
                      </a:endParaRPr>
                    </a:p>
                  </a:txBody>
                  <a:tcPr/>
                </a:tc>
              </a:tr>
              <a:tr h="107089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Focus on simple</a:t>
                      </a:r>
                      <a:r>
                        <a:rPr lang="en-US" sz="2000" baseline="0" dirty="0" smtClean="0">
                          <a:effectLst/>
                          <a:latin typeface="Helvetica"/>
                          <a:ea typeface="Calibri"/>
                          <a:cs typeface="Helvetica"/>
                        </a:rPr>
                        <a:t> recall or superficial analysis</a:t>
                      </a:r>
                      <a:endParaRPr lang="en-US" sz="2000" dirty="0" smtClean="0">
                        <a:effectLst/>
                        <a:latin typeface="Helvetica"/>
                        <a:ea typeface="Calibri"/>
                        <a:cs typeface="Helvetica"/>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Focus on careful reading and analysis of texts</a:t>
                      </a:r>
                    </a:p>
                  </a:txBody>
                  <a:tcPr anchor="ctr"/>
                </a:tc>
              </a:tr>
              <a:tr h="10978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Little or no</a:t>
                      </a:r>
                      <a:r>
                        <a:rPr lang="en-US" sz="2000" baseline="0" dirty="0" smtClean="0">
                          <a:effectLst/>
                          <a:latin typeface="Helvetica"/>
                          <a:ea typeface="Calibri"/>
                          <a:cs typeface="Helvetica"/>
                        </a:rPr>
                        <a:t> emphasis on using </a:t>
                      </a:r>
                      <a:r>
                        <a:rPr lang="en-US" sz="2000" dirty="0" smtClean="0">
                          <a:effectLst/>
                          <a:latin typeface="Helvetica"/>
                          <a:ea typeface="Calibri"/>
                          <a:cs typeface="Helvetica"/>
                        </a:rPr>
                        <a:t>textual evidence</a:t>
                      </a:r>
                      <a:endParaRPr lang="en-US" sz="2000" dirty="0" smtClean="0">
                        <a:latin typeface="Helvetica"/>
                        <a:cs typeface="Helvetica"/>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Strong emphasis</a:t>
                      </a:r>
                      <a:r>
                        <a:rPr lang="en-US" sz="2000" baseline="0" dirty="0" smtClean="0">
                          <a:effectLst/>
                          <a:latin typeface="Helvetica"/>
                          <a:ea typeface="Calibri"/>
                          <a:cs typeface="Helvetica"/>
                        </a:rPr>
                        <a:t> on using</a:t>
                      </a:r>
                      <a:r>
                        <a:rPr lang="en-US" sz="2000" dirty="0" smtClean="0">
                          <a:effectLst/>
                          <a:latin typeface="Helvetica"/>
                          <a:ea typeface="Calibri"/>
                          <a:cs typeface="Helvetica"/>
                        </a:rPr>
                        <a:t> textual evidence</a:t>
                      </a:r>
                      <a:endParaRPr lang="en-US" sz="2000" dirty="0">
                        <a:latin typeface="Helvetica"/>
                        <a:cs typeface="Helvetica"/>
                      </a:endParaRPr>
                    </a:p>
                  </a:txBody>
                  <a:tcPr anchor="ctr"/>
                </a:tc>
              </a:tr>
              <a:tr h="106033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Decontextualized</a:t>
                      </a:r>
                      <a:r>
                        <a:rPr lang="en-US" sz="2000" baseline="0" dirty="0" smtClean="0">
                          <a:effectLst/>
                          <a:latin typeface="Helvetica"/>
                          <a:ea typeface="Calibri"/>
                          <a:cs typeface="Helvetica"/>
                        </a:rPr>
                        <a:t> writing prompts</a:t>
                      </a:r>
                      <a:endParaRPr lang="en-US" sz="2000" dirty="0" smtClean="0">
                        <a:effectLst/>
                        <a:latin typeface="Helvetica"/>
                        <a:ea typeface="Calibri"/>
                        <a:cs typeface="Helvetica"/>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Writing to sources</a:t>
                      </a:r>
                    </a:p>
                  </a:txBody>
                  <a:tcPr anchor="ctr"/>
                </a:tc>
              </a:tr>
            </a:tbl>
          </a:graphicData>
        </a:graphic>
      </p:graphicFrame>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37</a:t>
            </a:fld>
            <a:endParaRPr lang="en-US">
              <a:solidFill>
                <a:prstClr val="white"/>
              </a:solidFill>
            </a:endParaRPr>
          </a:p>
        </p:txBody>
      </p:sp>
    </p:spTree>
    <p:extLst>
      <p:ext uri="{BB962C8B-B14F-4D97-AF65-F5344CB8AC3E}">
        <p14:creationId xmlns:p14="http://schemas.microsoft.com/office/powerpoint/2010/main" val="254391294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416"/>
            <a:ext cx="8229600" cy="1048184"/>
          </a:xfrm>
        </p:spPr>
        <p:txBody>
          <a:bodyPr/>
          <a:lstStyle/>
          <a:p>
            <a:r>
              <a:rPr lang="en-US" dirty="0" smtClean="0">
                <a:ea typeface="Calibri"/>
                <a:cs typeface="Helvetica"/>
              </a:rPr>
              <a:t>Key Advance: Building Knowledge</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2974087"/>
              </p:ext>
            </p:extLst>
          </p:nvPr>
        </p:nvGraphicFramePr>
        <p:xfrm>
          <a:off x="609600" y="2438400"/>
          <a:ext cx="8001000" cy="2971800"/>
        </p:xfrm>
        <a:graphic>
          <a:graphicData uri="http://schemas.openxmlformats.org/drawingml/2006/table">
            <a:tbl>
              <a:tblPr firstRow="1" bandRow="1">
                <a:tableStyleId>{5C22544A-7EE6-4342-B048-85BDC9FD1C3A}</a:tableStyleId>
              </a:tblPr>
              <a:tblGrid>
                <a:gridCol w="3962400"/>
                <a:gridCol w="4038600"/>
              </a:tblGrid>
              <a:tr h="448921">
                <a:tc>
                  <a:txBody>
                    <a:bodyPr/>
                    <a:lstStyle/>
                    <a:p>
                      <a:r>
                        <a:rPr lang="en-US" sz="2000" dirty="0" smtClean="0">
                          <a:latin typeface="Helvetica"/>
                          <a:cs typeface="Helvetica"/>
                        </a:rPr>
                        <a:t>From</a:t>
                      </a:r>
                      <a:endParaRPr lang="en-US" sz="2000" dirty="0">
                        <a:latin typeface="Helvetica"/>
                        <a:cs typeface="Helvetica"/>
                      </a:endParaRPr>
                    </a:p>
                  </a:txBody>
                  <a:tcPr/>
                </a:tc>
                <a:tc>
                  <a:txBody>
                    <a:bodyPr/>
                    <a:lstStyle/>
                    <a:p>
                      <a:r>
                        <a:rPr lang="en-US" sz="2000" dirty="0" smtClean="0">
                          <a:latin typeface="Helvetica"/>
                          <a:cs typeface="Helvetica"/>
                        </a:rPr>
                        <a:t>To</a:t>
                      </a:r>
                      <a:endParaRPr lang="en-US" sz="2000" dirty="0">
                        <a:latin typeface="Helvetica"/>
                        <a:cs typeface="Helvetica"/>
                      </a:endParaRPr>
                    </a:p>
                  </a:txBody>
                  <a:tcPr/>
                </a:tc>
              </a:tr>
              <a:tr h="137291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Equal representation</a:t>
                      </a:r>
                      <a:r>
                        <a:rPr lang="en-US" sz="2000" baseline="0" dirty="0" smtClean="0">
                          <a:effectLst/>
                          <a:latin typeface="Helvetica"/>
                          <a:ea typeface="Calibri"/>
                          <a:cs typeface="Helvetica"/>
                        </a:rPr>
                        <a:t> of informational and literary texts; limited focus on quality of informational texts</a:t>
                      </a:r>
                      <a:endParaRPr lang="en-US" sz="2000" dirty="0" smtClean="0">
                        <a:latin typeface="Helvetica"/>
                        <a:cs typeface="Helvetica"/>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aseline="0" dirty="0" smtClean="0">
                          <a:effectLst/>
                          <a:latin typeface="Helvetica"/>
                          <a:ea typeface="Calibri"/>
                          <a:cs typeface="Helvetica"/>
                        </a:rPr>
                        <a:t>Emphasis on informational texts across disciplines; greater focus on quality of informational texts</a:t>
                      </a:r>
                      <a:endParaRPr lang="en-US" sz="2000" dirty="0">
                        <a:latin typeface="Helvetica"/>
                        <a:cs typeface="Helvetica"/>
                      </a:endParaRPr>
                    </a:p>
                  </a:txBody>
                  <a:tcPr anchor="ctr"/>
                </a:tc>
              </a:tr>
              <a:tr h="11499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Measuring</a:t>
                      </a:r>
                      <a:r>
                        <a:rPr lang="en-US" sz="2000" baseline="0" dirty="0" smtClean="0">
                          <a:effectLst/>
                          <a:latin typeface="Helvetica"/>
                          <a:ea typeface="Calibri"/>
                          <a:cs typeface="Helvetica"/>
                        </a:rPr>
                        <a:t> only through selected response questions</a:t>
                      </a:r>
                      <a:endParaRPr lang="en-US" sz="2000" dirty="0" smtClean="0">
                        <a:latin typeface="Helvetica"/>
                        <a:cs typeface="Helvetica"/>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effectLst/>
                          <a:latin typeface="Helvetica"/>
                          <a:ea typeface="Calibri"/>
                          <a:cs typeface="Helvetica"/>
                        </a:rPr>
                        <a:t>Adding</a:t>
                      </a:r>
                      <a:r>
                        <a:rPr lang="en-US" sz="2000" baseline="0" dirty="0" smtClean="0">
                          <a:effectLst/>
                          <a:latin typeface="Helvetica"/>
                          <a:ea typeface="Calibri"/>
                          <a:cs typeface="Helvetica"/>
                        </a:rPr>
                        <a:t> performance tasks, including simulated research tasks</a:t>
                      </a:r>
                      <a:endParaRPr lang="en-US" sz="2000" dirty="0">
                        <a:latin typeface="Helvetica"/>
                        <a:cs typeface="Helvetica"/>
                      </a:endParaRPr>
                    </a:p>
                  </a:txBody>
                  <a:tcPr anchor="ctr"/>
                </a:tc>
              </a:tr>
            </a:tbl>
          </a:graphicData>
        </a:graphic>
      </p:graphicFrame>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38</a:t>
            </a:fld>
            <a:endParaRPr lang="en-US">
              <a:solidFill>
                <a:prstClr val="white"/>
              </a:solidFill>
            </a:endParaRPr>
          </a:p>
        </p:txBody>
      </p:sp>
    </p:spTree>
    <p:extLst>
      <p:ext uri="{BB962C8B-B14F-4D97-AF65-F5344CB8AC3E}">
        <p14:creationId xmlns:p14="http://schemas.microsoft.com/office/powerpoint/2010/main" val="314294916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69957"/>
            <a:ext cx="7772400" cy="1200329"/>
          </a:xfrm>
        </p:spPr>
        <p:txBody>
          <a:bodyPr/>
          <a:lstStyle/>
          <a:p>
            <a:r>
              <a:rPr lang="en-US" dirty="0"/>
              <a:t>Exploration of Key Instructional Advances </a:t>
            </a:r>
            <a:r>
              <a:rPr lang="en-US" dirty="0" smtClean="0"/>
              <a:t>in Literacy</a:t>
            </a:r>
            <a:endParaRPr lang="en-US" dirty="0"/>
          </a:p>
        </p:txBody>
      </p:sp>
      <p:sp>
        <p:nvSpPr>
          <p:cNvPr id="4" name="Text Placeholder 3"/>
          <p:cNvSpPr>
            <a:spLocks noGrp="1"/>
          </p:cNvSpPr>
          <p:nvPr>
            <p:ph type="body" sz="quarter" idx="10"/>
          </p:nvPr>
        </p:nvSpPr>
        <p:spPr>
          <a:xfrm>
            <a:off x="685801" y="4770075"/>
            <a:ext cx="7910740" cy="1554272"/>
          </a:xfrm>
        </p:spPr>
        <p:txBody>
          <a:bodyPr/>
          <a:lstStyle/>
          <a:p>
            <a:r>
              <a:rPr lang="en-US" sz="2300" dirty="0" smtClean="0">
                <a:solidFill>
                  <a:srgbClr val="000000"/>
                </a:solidFill>
              </a:rPr>
              <a:t>Meredith </a:t>
            </a:r>
            <a:r>
              <a:rPr lang="en-US" sz="2300" dirty="0" err="1" smtClean="0">
                <a:solidFill>
                  <a:srgbClr val="000000"/>
                </a:solidFill>
              </a:rPr>
              <a:t>Liben</a:t>
            </a:r>
            <a:r>
              <a:rPr lang="en-US" sz="2300" dirty="0">
                <a:solidFill>
                  <a:srgbClr val="000000"/>
                </a:solidFill>
              </a:rPr>
              <a:t> </a:t>
            </a:r>
            <a:r>
              <a:rPr lang="en-US" sz="2300" dirty="0" smtClean="0">
                <a:solidFill>
                  <a:srgbClr val="000000"/>
                </a:solidFill>
              </a:rPr>
              <a:t>of StandardsWork, Inc.</a:t>
            </a:r>
          </a:p>
          <a:p>
            <a:r>
              <a:rPr lang="en-US" sz="2000" dirty="0" smtClean="0">
                <a:solidFill>
                  <a:srgbClr val="000000"/>
                </a:solidFill>
              </a:rPr>
              <a:t>U.S. Department of Education</a:t>
            </a:r>
          </a:p>
          <a:p>
            <a:r>
              <a:rPr lang="en-US" sz="2000" dirty="0" smtClean="0">
                <a:solidFill>
                  <a:srgbClr val="000000"/>
                </a:solidFill>
              </a:rPr>
              <a:t>Office of Career, Technical, and Adult Education</a:t>
            </a:r>
          </a:p>
          <a:p>
            <a:r>
              <a:rPr lang="en-US" sz="2000" dirty="0" smtClean="0">
                <a:solidFill>
                  <a:srgbClr val="000000"/>
                </a:solidFill>
              </a:rPr>
              <a:t>Day Two</a:t>
            </a:r>
          </a:p>
        </p:txBody>
      </p:sp>
    </p:spTree>
    <p:extLst>
      <p:ext uri="{BB962C8B-B14F-4D97-AF65-F5344CB8AC3E}">
        <p14:creationId xmlns:p14="http://schemas.microsoft.com/office/powerpoint/2010/main" val="107532258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11842"/>
            <a:ext cx="8229600" cy="3293209"/>
          </a:xfrm>
        </p:spPr>
        <p:txBody>
          <a:bodyPr/>
          <a:lstStyle/>
          <a:p>
            <a:pPr marL="0" indent="0">
              <a:buNone/>
            </a:pPr>
            <a:endParaRPr lang="en-US" sz="3200" dirty="0">
              <a:cs typeface="Helvetica"/>
              <a:sym typeface="Arial"/>
            </a:endParaRPr>
          </a:p>
          <a:p>
            <a:pPr marL="0" indent="0">
              <a:buNone/>
            </a:pPr>
            <a:r>
              <a:rPr lang="en-US" sz="3200" dirty="0">
                <a:cs typeface="Helvetica"/>
                <a:sym typeface="Arial"/>
              </a:rPr>
              <a:t>ELA/Literacy Advance</a:t>
            </a:r>
            <a:r>
              <a:rPr lang="x-none" sz="3200" dirty="0">
                <a:cs typeface="Helvetica"/>
                <a:sym typeface="Arial"/>
              </a:rPr>
              <a:t> </a:t>
            </a:r>
            <a:r>
              <a:rPr lang="en-US" sz="3200" dirty="0">
                <a:cs typeface="Helvetica"/>
                <a:sym typeface="Arial"/>
              </a:rPr>
              <a:t>Three</a:t>
            </a:r>
            <a:r>
              <a:rPr lang="x-none" sz="3200" dirty="0">
                <a:cs typeface="Helvetica"/>
                <a:sym typeface="Arial"/>
              </a:rPr>
              <a:t>:</a:t>
            </a:r>
            <a:r>
              <a:rPr lang="en-US" sz="3200" dirty="0">
                <a:cs typeface="Helvetica"/>
                <a:sym typeface="Arial"/>
              </a:rPr>
              <a:t> </a:t>
            </a:r>
          </a:p>
          <a:p>
            <a:pPr marL="0" indent="0">
              <a:buNone/>
            </a:pPr>
            <a:r>
              <a:rPr lang="en-US" sz="3200" dirty="0">
                <a:cs typeface="Helvetica"/>
                <a:sym typeface="Arial"/>
              </a:rPr>
              <a:t>Building Knowledge Through Content-Rich Nonfiction</a:t>
            </a:r>
            <a:endParaRPr lang="x-none" sz="3200" dirty="0">
              <a:cs typeface="Helvetica"/>
              <a:sym typeface="Arial"/>
            </a:endParaRPr>
          </a:p>
          <a:p>
            <a:pPr marL="0" indent="0">
              <a:buNone/>
            </a:pPr>
            <a:endParaRPr lang="x-none" sz="3200" dirty="0">
              <a:cs typeface="Helvetica"/>
              <a:sym typeface="Arial"/>
            </a:endParaRPr>
          </a:p>
          <a:p>
            <a:endParaRPr lang="en-US"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40</a:t>
            </a:fld>
            <a:endParaRPr lang="en-US">
              <a:solidFill>
                <a:prstClr val="white"/>
              </a:solidFill>
            </a:endParaRPr>
          </a:p>
        </p:txBody>
      </p:sp>
    </p:spTree>
    <p:extLst>
      <p:ext uri="{BB962C8B-B14F-4D97-AF65-F5344CB8AC3E}">
        <p14:creationId xmlns:p14="http://schemas.microsoft.com/office/powerpoint/2010/main" val="29403614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49435"/>
            <a:ext cx="8229600" cy="1077218"/>
          </a:xfrm>
        </p:spPr>
        <p:txBody>
          <a:bodyPr/>
          <a:lstStyle/>
          <a:p>
            <a:r>
              <a:rPr lang="en-US" dirty="0" smtClean="0"/>
              <a:t>Recap of the Three </a:t>
            </a:r>
            <a:r>
              <a:rPr lang="en-US" dirty="0"/>
              <a:t>Key </a:t>
            </a:r>
            <a:r>
              <a:rPr lang="en-US" dirty="0" smtClean="0"/>
              <a:t>Advances </a:t>
            </a:r>
            <a:r>
              <a:rPr lang="en-US" dirty="0"/>
              <a:t>Prompted </a:t>
            </a:r>
            <a:r>
              <a:rPr lang="en-US" dirty="0" smtClean="0"/>
              <a:t/>
            </a:r>
            <a:br>
              <a:rPr lang="en-US" dirty="0" smtClean="0"/>
            </a:br>
            <a:r>
              <a:rPr lang="en-US" dirty="0" smtClean="0"/>
              <a:t>by </a:t>
            </a:r>
            <a:r>
              <a:rPr lang="en-US" dirty="0"/>
              <a:t>the CCR Standards</a:t>
            </a:r>
          </a:p>
        </p:txBody>
      </p:sp>
      <p:sp>
        <p:nvSpPr>
          <p:cNvPr id="3" name="Content Placeholder 2"/>
          <p:cNvSpPr>
            <a:spLocks noGrp="1"/>
          </p:cNvSpPr>
          <p:nvPr>
            <p:ph idx="1"/>
          </p:nvPr>
        </p:nvSpPr>
        <p:spPr>
          <a:xfrm>
            <a:off x="381000" y="2286000"/>
            <a:ext cx="8229600" cy="4228849"/>
          </a:xfrm>
        </p:spPr>
        <p:txBody>
          <a:bodyPr/>
          <a:lstStyle/>
          <a:p>
            <a:pPr marL="457200" indent="-457200">
              <a:buFont typeface="+mj-lt"/>
              <a:buAutoNum type="arabicPeriod"/>
            </a:pPr>
            <a:endParaRPr lang="en-US" dirty="0" smtClean="0">
              <a:cs typeface="Helvetica"/>
              <a:sym typeface="Arial"/>
            </a:endParaRPr>
          </a:p>
          <a:p>
            <a:pPr marL="457200" indent="-457200">
              <a:lnSpc>
                <a:spcPct val="120000"/>
              </a:lnSpc>
              <a:buFont typeface="+mj-lt"/>
              <a:buAutoNum type="arabicPeriod"/>
            </a:pPr>
            <a:r>
              <a:rPr lang="en-US" b="1" dirty="0" smtClean="0">
                <a:cs typeface="Helvetica"/>
                <a:sym typeface="Arial"/>
              </a:rPr>
              <a:t>Complexity</a:t>
            </a:r>
            <a:r>
              <a:rPr lang="en-US" b="1" dirty="0" smtClean="0">
                <a:solidFill>
                  <a:srgbClr val="000000"/>
                </a:solidFill>
                <a:cs typeface="Helvetica"/>
                <a:sym typeface="Arial"/>
              </a:rPr>
              <a:t>: </a:t>
            </a:r>
            <a:r>
              <a:rPr lang="x-none" dirty="0" smtClean="0">
                <a:solidFill>
                  <a:srgbClr val="000000"/>
                </a:solidFill>
                <a:cs typeface="Helvetica"/>
                <a:sym typeface="Arial"/>
              </a:rPr>
              <a:t>Regular </a:t>
            </a:r>
            <a:r>
              <a:rPr lang="x-none" dirty="0">
                <a:solidFill>
                  <a:srgbClr val="000000"/>
                </a:solidFill>
                <a:cs typeface="Helvetica"/>
                <a:sym typeface="Arial"/>
              </a:rPr>
              <a:t>Practice With Complex Text </a:t>
            </a:r>
            <a:r>
              <a:rPr lang="en-US" dirty="0">
                <a:solidFill>
                  <a:srgbClr val="000000"/>
                </a:solidFill>
                <a:cs typeface="Helvetica"/>
                <a:sym typeface="Arial"/>
              </a:rPr>
              <a:t>(a</a:t>
            </a:r>
            <a:r>
              <a:rPr lang="x-none" dirty="0">
                <a:solidFill>
                  <a:srgbClr val="000000"/>
                </a:solidFill>
                <a:cs typeface="Helvetica"/>
                <a:sym typeface="Arial"/>
              </a:rPr>
              <a:t>nd Its Academic Language</a:t>
            </a:r>
            <a:r>
              <a:rPr lang="en-US" dirty="0" smtClean="0">
                <a:solidFill>
                  <a:srgbClr val="000000"/>
                </a:solidFill>
                <a:cs typeface="Helvetica"/>
                <a:sym typeface="Arial"/>
              </a:rPr>
              <a:t>)</a:t>
            </a:r>
          </a:p>
          <a:p>
            <a:pPr marL="457200" indent="-457200">
              <a:lnSpc>
                <a:spcPct val="120000"/>
              </a:lnSpc>
              <a:buFont typeface="+mj-lt"/>
              <a:buAutoNum type="arabicPeriod"/>
            </a:pPr>
            <a:r>
              <a:rPr lang="en-US" b="1" dirty="0" smtClean="0">
                <a:cs typeface="Helvetica"/>
                <a:sym typeface="Arial"/>
              </a:rPr>
              <a:t>Evidence: </a:t>
            </a:r>
            <a:r>
              <a:rPr lang="en-US" dirty="0" smtClean="0">
                <a:solidFill>
                  <a:srgbClr val="000000"/>
                </a:solidFill>
                <a:cs typeface="Helvetica"/>
                <a:sym typeface="Arial"/>
              </a:rPr>
              <a:t>Reading</a:t>
            </a:r>
            <a:r>
              <a:rPr lang="en-US" dirty="0">
                <a:solidFill>
                  <a:srgbClr val="000000"/>
                </a:solidFill>
                <a:cs typeface="Helvetica"/>
                <a:sym typeface="Arial"/>
              </a:rPr>
              <a:t>, Writing, and Speaking Grounded in Evidence From </a:t>
            </a:r>
            <a:r>
              <a:rPr lang="en-US" dirty="0" smtClean="0">
                <a:solidFill>
                  <a:srgbClr val="000000"/>
                </a:solidFill>
                <a:cs typeface="Helvetica"/>
                <a:sym typeface="Arial"/>
              </a:rPr>
              <a:t>Text</a:t>
            </a:r>
          </a:p>
          <a:p>
            <a:pPr marL="457200" indent="-457200">
              <a:lnSpc>
                <a:spcPct val="120000"/>
              </a:lnSpc>
              <a:buFont typeface="+mj-lt"/>
              <a:buAutoNum type="arabicPeriod"/>
            </a:pPr>
            <a:r>
              <a:rPr lang="en-US" b="1" dirty="0" smtClean="0">
                <a:cs typeface="Helvetica"/>
                <a:sym typeface="Arial"/>
              </a:rPr>
              <a:t>Knowledge: </a:t>
            </a:r>
            <a:r>
              <a:rPr lang="en-US" dirty="0" smtClean="0">
                <a:solidFill>
                  <a:srgbClr val="000000"/>
                </a:solidFill>
                <a:cs typeface="Helvetica"/>
                <a:sym typeface="Arial"/>
              </a:rPr>
              <a:t>Building </a:t>
            </a:r>
            <a:r>
              <a:rPr lang="en-US" dirty="0">
                <a:solidFill>
                  <a:srgbClr val="000000"/>
                </a:solidFill>
                <a:cs typeface="Helvetica"/>
                <a:sym typeface="Arial"/>
              </a:rPr>
              <a:t>Knowledge Through Content-Rich Nonfiction</a:t>
            </a:r>
            <a:endParaRPr lang="x-none" dirty="0">
              <a:solidFill>
                <a:srgbClr val="000000"/>
              </a:solidFill>
              <a:cs typeface="Helvetica"/>
              <a:sym typeface="Arial"/>
            </a:endParaRPr>
          </a:p>
          <a:p>
            <a:pPr marL="457200" indent="-457200">
              <a:buFont typeface="+mj-lt"/>
              <a:buAutoNum type="arabicPeriod"/>
            </a:pPr>
            <a:endParaRPr lang="x-none" dirty="0">
              <a:cs typeface="Helvetica"/>
              <a:sym typeface="Arial"/>
            </a:endParaRPr>
          </a:p>
          <a:p>
            <a:endParaRPr lang="en-US"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5</a:t>
            </a:fld>
            <a:endParaRPr lang="en-US">
              <a:solidFill>
                <a:prstClr val="white"/>
              </a:solidFill>
            </a:endParaRPr>
          </a:p>
        </p:txBody>
      </p:sp>
    </p:spTree>
    <p:extLst>
      <p:ext uri="{BB962C8B-B14F-4D97-AF65-F5344CB8AC3E}">
        <p14:creationId xmlns:p14="http://schemas.microsoft.com/office/powerpoint/2010/main" val="398320033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512"/>
            <a:ext cx="8229600" cy="1168688"/>
          </a:xfrm>
        </p:spPr>
        <p:txBody>
          <a:bodyPr/>
          <a:lstStyle/>
          <a:p>
            <a:r>
              <a:rPr lang="en-US" dirty="0" smtClean="0"/>
              <a:t>Implications for Instruction</a:t>
            </a:r>
            <a:endParaRPr lang="en-US" dirty="0"/>
          </a:p>
        </p:txBody>
      </p:sp>
      <p:sp>
        <p:nvSpPr>
          <p:cNvPr id="3" name="Content Placeholder 2"/>
          <p:cNvSpPr>
            <a:spLocks noGrp="1"/>
          </p:cNvSpPr>
          <p:nvPr>
            <p:ph idx="1"/>
          </p:nvPr>
        </p:nvSpPr>
        <p:spPr>
          <a:xfrm>
            <a:off x="457200" y="1828800"/>
            <a:ext cx="8229600" cy="5262979"/>
          </a:xfrm>
        </p:spPr>
        <p:txBody>
          <a:bodyPr/>
          <a:lstStyle/>
          <a:p>
            <a:pPr>
              <a:lnSpc>
                <a:spcPct val="120000"/>
              </a:lnSpc>
              <a:buFont typeface="Wingdings" charset="2"/>
              <a:buChar char="§"/>
            </a:pPr>
            <a:r>
              <a:rPr lang="en-US" dirty="0" smtClean="0">
                <a:solidFill>
                  <a:srgbClr val="000000"/>
                </a:solidFill>
                <a:cs typeface="Helvetica"/>
              </a:rPr>
              <a:t>Focus on </a:t>
            </a:r>
            <a:r>
              <a:rPr lang="en-US" dirty="0">
                <a:solidFill>
                  <a:srgbClr val="000000"/>
                </a:solidFill>
                <a:cs typeface="Helvetica"/>
              </a:rPr>
              <a:t>content-rich informational texts—texts worth reading and rereading—in curriculum.</a:t>
            </a:r>
          </a:p>
          <a:p>
            <a:pPr>
              <a:lnSpc>
                <a:spcPct val="120000"/>
              </a:lnSpc>
              <a:buFont typeface="Wingdings" charset="2"/>
              <a:buChar char="§"/>
            </a:pPr>
            <a:r>
              <a:rPr lang="en-US" dirty="0">
                <a:solidFill>
                  <a:srgbClr val="000000"/>
                </a:solidFill>
                <a:cs typeface="Helvetica"/>
              </a:rPr>
              <a:t>Provide </a:t>
            </a:r>
            <a:r>
              <a:rPr lang="en-US" dirty="0" smtClean="0">
                <a:solidFill>
                  <a:srgbClr val="000000"/>
                </a:solidFill>
                <a:cs typeface="Helvetica"/>
              </a:rPr>
              <a:t>coherent </a:t>
            </a:r>
            <a:r>
              <a:rPr lang="en-US" dirty="0">
                <a:solidFill>
                  <a:srgbClr val="000000"/>
                </a:solidFill>
                <a:cs typeface="Helvetica"/>
              </a:rPr>
              <a:t>selections of strategically sequenced texts so </a:t>
            </a:r>
            <a:r>
              <a:rPr lang="en-US" dirty="0" smtClean="0">
                <a:solidFill>
                  <a:srgbClr val="000000"/>
                </a:solidFill>
                <a:cs typeface="Helvetica"/>
              </a:rPr>
              <a:t>that students </a:t>
            </a:r>
            <a:r>
              <a:rPr lang="en-US" dirty="0">
                <a:solidFill>
                  <a:srgbClr val="000000"/>
                </a:solidFill>
                <a:cs typeface="Helvetica"/>
              </a:rPr>
              <a:t>can build knowledge about a topic.</a:t>
            </a:r>
          </a:p>
          <a:p>
            <a:pPr>
              <a:lnSpc>
                <a:spcPct val="120000"/>
              </a:lnSpc>
              <a:buFont typeface="Wingdings" charset="2"/>
              <a:buChar char="§"/>
            </a:pPr>
            <a:r>
              <a:rPr lang="en-US" dirty="0" smtClean="0">
                <a:solidFill>
                  <a:schemeClr val="tx1"/>
                </a:solidFill>
              </a:rPr>
              <a:t>Gear writing toward informational, procedural or argumentative tasks rather than personal narration.</a:t>
            </a:r>
          </a:p>
          <a:p>
            <a:pPr>
              <a:lnSpc>
                <a:spcPct val="120000"/>
              </a:lnSpc>
              <a:buFont typeface="Wingdings" charset="2"/>
              <a:buChar char="§"/>
            </a:pPr>
            <a:r>
              <a:rPr lang="en-US" i="1" dirty="0">
                <a:solidFill>
                  <a:schemeClr val="tx1"/>
                </a:solidFill>
              </a:rPr>
              <a:t>Always</a:t>
            </a:r>
            <a:r>
              <a:rPr lang="en-US" dirty="0">
                <a:solidFill>
                  <a:schemeClr val="tx1"/>
                </a:solidFill>
              </a:rPr>
              <a:t> </a:t>
            </a:r>
            <a:r>
              <a:rPr lang="en-US" dirty="0" smtClean="0">
                <a:solidFill>
                  <a:schemeClr val="tx1"/>
                </a:solidFill>
              </a:rPr>
              <a:t>demand </a:t>
            </a:r>
            <a:r>
              <a:rPr lang="en-US" dirty="0">
                <a:solidFill>
                  <a:schemeClr val="tx1"/>
                </a:solidFill>
              </a:rPr>
              <a:t>evidence in student writing</a:t>
            </a:r>
            <a:r>
              <a:rPr lang="en-US" dirty="0" smtClean="0">
                <a:solidFill>
                  <a:schemeClr val="tx1"/>
                </a:solidFill>
              </a:rPr>
              <a:t>.</a:t>
            </a:r>
          </a:p>
          <a:p>
            <a:pPr>
              <a:lnSpc>
                <a:spcPct val="120000"/>
              </a:lnSpc>
              <a:buFont typeface="Wingdings" charset="2"/>
              <a:buChar char="§"/>
            </a:pPr>
            <a:r>
              <a:rPr lang="en-US" dirty="0" smtClean="0">
                <a:solidFill>
                  <a:schemeClr val="tx1"/>
                </a:solidFill>
              </a:rPr>
              <a:t>Include conducting short research projects to answer a question, drawing on several sources.</a:t>
            </a:r>
          </a:p>
          <a:p>
            <a:pPr marL="0" indent="0">
              <a:buNone/>
            </a:pPr>
            <a:endParaRPr lang="en-US" dirty="0" smtClean="0">
              <a:solidFill>
                <a:schemeClr val="tx1"/>
              </a:solidFill>
            </a:endParaRPr>
          </a:p>
          <a:p>
            <a:endParaRPr lang="en-US"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41</a:t>
            </a:fld>
            <a:endParaRPr lang="en-US">
              <a:solidFill>
                <a:prstClr val="white"/>
              </a:solidFill>
            </a:endParaRPr>
          </a:p>
        </p:txBody>
      </p:sp>
    </p:spTree>
    <p:extLst>
      <p:ext uri="{BB962C8B-B14F-4D97-AF65-F5344CB8AC3E}">
        <p14:creationId xmlns:p14="http://schemas.microsoft.com/office/powerpoint/2010/main" val="35370317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5412"/>
            <a:ext cx="8229600" cy="584776"/>
          </a:xfrm>
        </p:spPr>
        <p:txBody>
          <a:bodyPr/>
          <a:lstStyle/>
          <a:p>
            <a:pPr marL="0" indent="0"/>
            <a:r>
              <a:rPr lang="en-US" dirty="0"/>
              <a:t>Creating CCR Writing </a:t>
            </a:r>
            <a:r>
              <a:rPr lang="en-US" dirty="0" smtClean="0"/>
              <a:t>Prompts </a:t>
            </a:r>
            <a:r>
              <a:rPr lang="en-US" dirty="0"/>
              <a:t>Worth Doing</a:t>
            </a:r>
          </a:p>
        </p:txBody>
      </p:sp>
      <p:sp>
        <p:nvSpPr>
          <p:cNvPr id="3" name="Content Placeholder 2"/>
          <p:cNvSpPr>
            <a:spLocks noGrp="1"/>
          </p:cNvSpPr>
          <p:nvPr>
            <p:ph idx="1"/>
          </p:nvPr>
        </p:nvSpPr>
        <p:spPr>
          <a:xfrm>
            <a:off x="457200" y="2362200"/>
            <a:ext cx="8229600" cy="4228850"/>
          </a:xfrm>
        </p:spPr>
        <p:txBody>
          <a:bodyPr/>
          <a:lstStyle/>
          <a:p>
            <a:pPr>
              <a:lnSpc>
                <a:spcPct val="120000"/>
              </a:lnSpc>
              <a:buFont typeface="Wingdings" charset="2"/>
              <a:buChar char="§"/>
            </a:pPr>
            <a:r>
              <a:rPr lang="en-US" dirty="0" smtClean="0">
                <a:solidFill>
                  <a:srgbClr val="000000"/>
                </a:solidFill>
              </a:rPr>
              <a:t>Purpose of Activity</a:t>
            </a:r>
          </a:p>
          <a:p>
            <a:pPr>
              <a:lnSpc>
                <a:spcPct val="120000"/>
              </a:lnSpc>
              <a:buFont typeface="Wingdings" charset="2"/>
              <a:buChar char="§"/>
            </a:pPr>
            <a:r>
              <a:rPr lang="en-US" dirty="0" smtClean="0">
                <a:solidFill>
                  <a:srgbClr val="000000"/>
                </a:solidFill>
              </a:rPr>
              <a:t>Materials</a:t>
            </a:r>
          </a:p>
          <a:p>
            <a:pPr>
              <a:lnSpc>
                <a:spcPct val="120000"/>
              </a:lnSpc>
              <a:buFont typeface="Wingdings" charset="2"/>
              <a:buChar char="§"/>
            </a:pPr>
            <a:r>
              <a:rPr lang="en-US" dirty="0" smtClean="0">
                <a:solidFill>
                  <a:srgbClr val="000000"/>
                </a:solidFill>
              </a:rPr>
              <a:t>Directions</a:t>
            </a:r>
          </a:p>
          <a:p>
            <a:pPr marL="0" indent="0">
              <a:buNone/>
            </a:pPr>
            <a:endParaRPr lang="en-US" sz="3600" dirty="0" smtClean="0"/>
          </a:p>
          <a:p>
            <a:pPr marL="0" indent="0">
              <a:buNone/>
            </a:pPr>
            <a:endParaRPr lang="en-US" sz="3600" dirty="0"/>
          </a:p>
          <a:p>
            <a:pPr marL="0" indent="0" algn="r">
              <a:buNone/>
            </a:pPr>
            <a:endParaRPr lang="en-US" sz="3600" dirty="0" smtClean="0"/>
          </a:p>
          <a:p>
            <a:pPr marL="0" indent="0">
              <a:buNone/>
            </a:pPr>
            <a:endParaRPr lang="en-US" sz="3600" dirty="0"/>
          </a:p>
        </p:txBody>
      </p:sp>
      <p:sp>
        <p:nvSpPr>
          <p:cNvPr id="5" name="Rounded Rectangle 4"/>
          <p:cNvSpPr/>
          <p:nvPr/>
        </p:nvSpPr>
        <p:spPr>
          <a:xfrm>
            <a:off x="6400800" y="5715000"/>
            <a:ext cx="2514600" cy="685800"/>
          </a:xfrm>
          <a:prstGeom prst="roundRect">
            <a:avLst/>
          </a:prstGeom>
          <a:solidFill>
            <a:srgbClr val="2A409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Begin Activity</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42</a:t>
            </a:fld>
            <a:endParaRPr lang="en-US">
              <a:solidFill>
                <a:prstClr val="white"/>
              </a:solidFill>
            </a:endParaRPr>
          </a:p>
        </p:txBody>
      </p:sp>
    </p:spTree>
    <p:extLst>
      <p:ext uri="{BB962C8B-B14F-4D97-AF65-F5344CB8AC3E}">
        <p14:creationId xmlns:p14="http://schemas.microsoft.com/office/powerpoint/2010/main" val="3892405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11842"/>
            <a:ext cx="8229600" cy="1791260"/>
          </a:xfrm>
        </p:spPr>
        <p:txBody>
          <a:bodyPr/>
          <a:lstStyle/>
          <a:p>
            <a:pPr marL="0" indent="0">
              <a:buNone/>
            </a:pPr>
            <a:endParaRPr lang="en-US" dirty="0" smtClean="0"/>
          </a:p>
          <a:p>
            <a:pPr marL="0" indent="0" algn="ctr">
              <a:buNone/>
            </a:pPr>
            <a:endParaRPr lang="en-US" sz="3600" dirty="0" smtClean="0"/>
          </a:p>
          <a:p>
            <a:pPr marL="0" indent="0" algn="ctr">
              <a:buNone/>
            </a:pPr>
            <a:r>
              <a:rPr lang="en-US" sz="3600" dirty="0" smtClean="0"/>
              <a:t>Reflections</a:t>
            </a:r>
            <a:endParaRPr lang="en-US" sz="3600"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43</a:t>
            </a:fld>
            <a:endParaRPr lang="en-US">
              <a:solidFill>
                <a:prstClr val="white"/>
              </a:solidFill>
            </a:endParaRPr>
          </a:p>
        </p:txBody>
      </p:sp>
    </p:spTree>
    <p:extLst>
      <p:ext uri="{BB962C8B-B14F-4D97-AF65-F5344CB8AC3E}">
        <p14:creationId xmlns:p14="http://schemas.microsoft.com/office/powerpoint/2010/main" val="88044908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104902" cy="1447800"/>
          </a:xfrm>
        </p:spPr>
        <p:txBody>
          <a:bodyPr vert="horz" lIns="91440" tIns="45720" rIns="91440" bIns="45720" rtlCol="0" anchor="ctr">
            <a:noAutofit/>
          </a:bodyPr>
          <a:lstStyle/>
          <a:p>
            <a:r>
              <a:rPr lang="en-US" sz="3000" dirty="0" smtClean="0">
                <a:solidFill>
                  <a:schemeClr val="tx2"/>
                </a:solidFill>
                <a:ea typeface="+mn-ea"/>
                <a:cs typeface="Arial" pitchFamily="34" charset="0"/>
              </a:rPr>
              <a:t/>
            </a:r>
            <a:br>
              <a:rPr lang="en-US" sz="3000" dirty="0" smtClean="0">
                <a:solidFill>
                  <a:schemeClr val="tx2"/>
                </a:solidFill>
                <a:ea typeface="+mn-ea"/>
                <a:cs typeface="Arial" pitchFamily="34" charset="0"/>
              </a:rPr>
            </a:br>
            <a:r>
              <a:rPr lang="en-US" sz="3000" dirty="0" smtClean="0">
                <a:cs typeface="Arial" pitchFamily="34" charset="0"/>
              </a:rPr>
              <a:t>Draft Criteria for High-Quality Writing Prompts</a:t>
            </a:r>
            <a:br>
              <a:rPr lang="en-US" sz="3000" dirty="0" smtClean="0">
                <a:cs typeface="Arial" pitchFamily="34" charset="0"/>
              </a:rPr>
            </a:br>
            <a:endParaRPr lang="en-US" sz="3000" dirty="0">
              <a:ea typeface="+mn-ea"/>
              <a:cs typeface="Arial" pitchFamily="34" charset="0"/>
            </a:endParaRPr>
          </a:p>
        </p:txBody>
      </p:sp>
      <p:sp>
        <p:nvSpPr>
          <p:cNvPr id="8" name="Rectangle 7"/>
          <p:cNvSpPr/>
          <p:nvPr/>
        </p:nvSpPr>
        <p:spPr>
          <a:xfrm>
            <a:off x="609600" y="2057400"/>
            <a:ext cx="8001000" cy="5189113"/>
          </a:xfrm>
          <a:prstGeom prst="rect">
            <a:avLst/>
          </a:prstGeom>
        </p:spPr>
        <p:txBody>
          <a:bodyPr wrap="square">
            <a:spAutoFit/>
          </a:bodyPr>
          <a:lstStyle/>
          <a:p>
            <a:pPr marL="342900" indent="-342900">
              <a:lnSpc>
                <a:spcPct val="120000"/>
              </a:lnSpc>
              <a:buFont typeface="Wingdings" charset="2"/>
              <a:buChar char="§"/>
            </a:pPr>
            <a:r>
              <a:rPr lang="en-US" sz="2400" dirty="0" smtClean="0">
                <a:latin typeface="Helvetica"/>
                <a:cs typeface="Helvetica"/>
              </a:rPr>
              <a:t>Is the question worth asking?</a:t>
            </a:r>
          </a:p>
          <a:p>
            <a:pPr marL="342900" indent="-342900">
              <a:lnSpc>
                <a:spcPct val="120000"/>
              </a:lnSpc>
              <a:buFont typeface="Wingdings" charset="2"/>
              <a:buChar char="§"/>
            </a:pPr>
            <a:r>
              <a:rPr lang="en-US" sz="2400" dirty="0">
                <a:latin typeface="Helvetica"/>
                <a:cs typeface="Helvetica"/>
              </a:rPr>
              <a:t>Does it provide students with an opportunity to explore what they have learned from texts?</a:t>
            </a:r>
          </a:p>
          <a:p>
            <a:pPr marL="342900" indent="-342900">
              <a:lnSpc>
                <a:spcPct val="120000"/>
              </a:lnSpc>
              <a:buFont typeface="Wingdings" charset="2"/>
              <a:buChar char="§"/>
            </a:pPr>
            <a:r>
              <a:rPr lang="en-US" sz="2400" dirty="0" smtClean="0">
                <a:latin typeface="Helvetica"/>
                <a:cs typeface="Helvetica"/>
              </a:rPr>
              <a:t>Does it </a:t>
            </a:r>
            <a:r>
              <a:rPr lang="en-US" sz="2400" dirty="0">
                <a:latin typeface="Helvetica"/>
                <a:cs typeface="Helvetica"/>
              </a:rPr>
              <a:t>ask students to include evidence from the text in their response</a:t>
            </a:r>
            <a:r>
              <a:rPr lang="en-US" sz="2400" dirty="0" smtClean="0">
                <a:latin typeface="Helvetica"/>
                <a:cs typeface="Helvetica"/>
              </a:rPr>
              <a:t>?</a:t>
            </a:r>
            <a:r>
              <a:rPr lang="en-US" sz="2400" dirty="0">
                <a:latin typeface="Helvetica"/>
                <a:cs typeface="Helvetica"/>
              </a:rPr>
              <a:t> </a:t>
            </a:r>
          </a:p>
          <a:p>
            <a:pPr marL="342900" indent="-342900">
              <a:lnSpc>
                <a:spcPct val="120000"/>
              </a:lnSpc>
              <a:buFont typeface="Wingdings" charset="2"/>
              <a:buChar char="§"/>
            </a:pPr>
            <a:r>
              <a:rPr lang="en-US" sz="2400" dirty="0" smtClean="0">
                <a:latin typeface="Helvetica"/>
                <a:cs typeface="Helvetica"/>
              </a:rPr>
              <a:t>Does </a:t>
            </a:r>
            <a:r>
              <a:rPr lang="en-US" sz="2400" dirty="0">
                <a:latin typeface="Helvetica"/>
                <a:cs typeface="Helvetica"/>
              </a:rPr>
              <a:t>the prompt use the language of the </a:t>
            </a:r>
            <a:r>
              <a:rPr lang="en-US" sz="2400" dirty="0" smtClean="0">
                <a:latin typeface="Helvetica"/>
                <a:cs typeface="Helvetica"/>
              </a:rPr>
              <a:t>CCR standard </a:t>
            </a:r>
            <a:r>
              <a:rPr lang="en-US" sz="2400" dirty="0">
                <a:latin typeface="Helvetica"/>
                <a:cs typeface="Helvetica"/>
              </a:rPr>
              <a:t>where appropriate? </a:t>
            </a:r>
            <a:endParaRPr lang="en-US" sz="2400" dirty="0" smtClean="0">
              <a:latin typeface="Helvetica"/>
              <a:cs typeface="Helvetica"/>
            </a:endParaRPr>
          </a:p>
          <a:p>
            <a:pPr marL="342900" indent="-342900">
              <a:lnSpc>
                <a:spcPct val="120000"/>
              </a:lnSpc>
              <a:buFont typeface="Wingdings" charset="2"/>
              <a:buChar char="§"/>
            </a:pPr>
            <a:r>
              <a:rPr lang="en-US" sz="2400" dirty="0" smtClean="0">
                <a:latin typeface="Helvetica"/>
                <a:cs typeface="Helvetica"/>
              </a:rPr>
              <a:t>Is the prompt reasonable for the time and energy allotted?</a:t>
            </a:r>
          </a:p>
          <a:p>
            <a:endParaRPr lang="en-US" dirty="0"/>
          </a:p>
          <a:p>
            <a:endParaRPr lang="en-US" dirty="0" smtClean="0"/>
          </a:p>
          <a:p>
            <a:endParaRPr lang="en-US" dirty="0" smtClean="0"/>
          </a:p>
          <a:p>
            <a:pPr marL="285750" indent="-285750">
              <a:buFont typeface="Arial" pitchFamily="34" charset="0"/>
              <a:buChar char="•"/>
            </a:pPr>
            <a:endParaRPr lang="en-US" dirty="0"/>
          </a:p>
        </p:txBody>
      </p:sp>
      <p:sp>
        <p:nvSpPr>
          <p:cNvPr id="3" name="Slide Number Placeholder 2"/>
          <p:cNvSpPr>
            <a:spLocks noGrp="1"/>
          </p:cNvSpPr>
          <p:nvPr>
            <p:ph type="sldNum" sz="quarter" idx="12"/>
          </p:nvPr>
        </p:nvSpPr>
        <p:spPr/>
        <p:txBody>
          <a:bodyPr/>
          <a:lstStyle/>
          <a:p>
            <a:fld id="{DE1A7B54-3846-1546-AF9B-6F7177DA06A0}" type="slidenum">
              <a:rPr lang="en-US" smtClean="0">
                <a:solidFill>
                  <a:prstClr val="white"/>
                </a:solidFill>
              </a:rPr>
              <a:pPr/>
              <a:t>44</a:t>
            </a:fld>
            <a:endParaRPr lang="en-US">
              <a:solidFill>
                <a:prstClr val="white"/>
              </a:solidFill>
            </a:endParaRPr>
          </a:p>
        </p:txBody>
      </p:sp>
    </p:spTree>
    <p:extLst>
      <p:ext uri="{BB962C8B-B14F-4D97-AF65-F5344CB8AC3E}">
        <p14:creationId xmlns:p14="http://schemas.microsoft.com/office/powerpoint/2010/main" val="234758197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53400" cy="1530331"/>
          </a:xfrm>
        </p:spPr>
        <p:txBody>
          <a:bodyPr>
            <a:noAutofit/>
          </a:bodyPr>
          <a:lstStyle/>
          <a:p>
            <a:pPr>
              <a:lnSpc>
                <a:spcPct val="110000"/>
              </a:lnSpc>
            </a:pPr>
            <a:r>
              <a:rPr lang="en-US" dirty="0" smtClean="0"/>
              <a:t>Three </a:t>
            </a:r>
            <a:r>
              <a:rPr lang="en-US" dirty="0"/>
              <a:t>A</a:t>
            </a:r>
            <a:r>
              <a:rPr lang="en-US" dirty="0" smtClean="0"/>
              <a:t>dvances in CCR </a:t>
            </a:r>
            <a:br>
              <a:rPr lang="en-US" dirty="0" smtClean="0"/>
            </a:br>
            <a:r>
              <a:rPr lang="en-US" dirty="0" smtClean="0"/>
              <a:t>ELA/Literacy Boil Down to. . .</a:t>
            </a:r>
            <a:endParaRPr lang="en-US" dirty="0"/>
          </a:p>
        </p:txBody>
      </p:sp>
      <p:sp>
        <p:nvSpPr>
          <p:cNvPr id="3" name="Content Placeholder 2"/>
          <p:cNvSpPr>
            <a:spLocks noGrp="1"/>
          </p:cNvSpPr>
          <p:nvPr>
            <p:ph idx="1"/>
          </p:nvPr>
        </p:nvSpPr>
        <p:spPr>
          <a:xfrm>
            <a:off x="685800" y="2667000"/>
            <a:ext cx="8229600" cy="2373983"/>
          </a:xfrm>
        </p:spPr>
        <p:txBody>
          <a:bodyPr/>
          <a:lstStyle/>
          <a:p>
            <a:endParaRPr lang="en-US" dirty="0" smtClean="0">
              <a:solidFill>
                <a:srgbClr val="FF0000"/>
              </a:solidFill>
            </a:endParaRPr>
          </a:p>
          <a:p>
            <a:pPr>
              <a:lnSpc>
                <a:spcPct val="110000"/>
              </a:lnSpc>
              <a:buFont typeface="Wingdings" charset="2"/>
              <a:buChar char="§"/>
            </a:pPr>
            <a:r>
              <a:rPr lang="en-US" sz="3200" dirty="0" smtClean="0">
                <a:solidFill>
                  <a:srgbClr val="000000"/>
                </a:solidFill>
              </a:rPr>
              <a:t>Texts worth reading!</a:t>
            </a:r>
          </a:p>
          <a:p>
            <a:pPr>
              <a:lnSpc>
                <a:spcPct val="110000"/>
              </a:lnSpc>
              <a:buFont typeface="Wingdings" charset="2"/>
              <a:buChar char="§"/>
            </a:pPr>
            <a:r>
              <a:rPr lang="en-US" sz="3200" dirty="0">
                <a:solidFill>
                  <a:srgbClr val="000000"/>
                </a:solidFill>
              </a:rPr>
              <a:t>Q</a:t>
            </a:r>
            <a:r>
              <a:rPr lang="en-US" sz="3200" dirty="0" smtClean="0">
                <a:solidFill>
                  <a:srgbClr val="000000"/>
                </a:solidFill>
              </a:rPr>
              <a:t>uestions worth answering!</a:t>
            </a:r>
          </a:p>
          <a:p>
            <a:pPr>
              <a:lnSpc>
                <a:spcPct val="110000"/>
              </a:lnSpc>
              <a:buFont typeface="Wingdings" charset="2"/>
              <a:buChar char="§"/>
            </a:pPr>
            <a:r>
              <a:rPr lang="en-US" sz="3200" dirty="0" smtClean="0">
                <a:solidFill>
                  <a:srgbClr val="000000"/>
                </a:solidFill>
              </a:rPr>
              <a:t>Work worth doing!</a:t>
            </a:r>
            <a:endParaRPr lang="en-US" sz="3200" dirty="0">
              <a:solidFill>
                <a:srgbClr val="000000"/>
              </a:solidFill>
            </a:endParaRPr>
          </a:p>
        </p:txBody>
      </p:sp>
      <p:sp>
        <p:nvSpPr>
          <p:cNvPr id="4" name="Slide Number Placeholder 3"/>
          <p:cNvSpPr>
            <a:spLocks noGrp="1"/>
          </p:cNvSpPr>
          <p:nvPr>
            <p:ph type="sldNum" sz="quarter" idx="12"/>
          </p:nvPr>
        </p:nvSpPr>
        <p:spPr/>
        <p:txBody>
          <a:bodyPr/>
          <a:lstStyle/>
          <a:p>
            <a:fld id="{DE1A7B54-3846-1546-AF9B-6F7177DA06A0}" type="slidenum">
              <a:rPr lang="en-US" smtClean="0">
                <a:solidFill>
                  <a:prstClr val="white"/>
                </a:solidFill>
              </a:rPr>
              <a:pPr/>
              <a:t>45</a:t>
            </a:fld>
            <a:endParaRPr lang="en-US">
              <a:solidFill>
                <a:prstClr val="white"/>
              </a:solidFill>
            </a:endParaRPr>
          </a:p>
        </p:txBody>
      </p:sp>
    </p:spTree>
    <p:extLst>
      <p:ext uri="{BB962C8B-B14F-4D97-AF65-F5344CB8AC3E}">
        <p14:creationId xmlns:p14="http://schemas.microsoft.com/office/powerpoint/2010/main" val="11203549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11842"/>
            <a:ext cx="8229600" cy="1938992"/>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3200" smtClean="0"/>
              <a:t>Questions and </a:t>
            </a:r>
            <a:r>
              <a:rPr lang="en-US" sz="3200" dirty="0" smtClean="0"/>
              <a:t>Comments</a:t>
            </a:r>
            <a:endParaRPr lang="en-US" sz="3200"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46</a:t>
            </a:fld>
            <a:endParaRPr lang="en-US">
              <a:solidFill>
                <a:prstClr val="white"/>
              </a:solidFill>
            </a:endParaRPr>
          </a:p>
        </p:txBody>
      </p:sp>
    </p:spTree>
    <p:extLst>
      <p:ext uri="{BB962C8B-B14F-4D97-AF65-F5344CB8AC3E}">
        <p14:creationId xmlns:p14="http://schemas.microsoft.com/office/powerpoint/2010/main" val="55490336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69957"/>
            <a:ext cx="9144000" cy="1200329"/>
          </a:xfrm>
        </p:spPr>
        <p:txBody>
          <a:bodyPr/>
          <a:lstStyle/>
          <a:p>
            <a:r>
              <a:rPr lang="en-US" dirty="0" smtClean="0"/>
              <a:t>College and Career Readiness Standards for ELA/Literacy</a:t>
            </a:r>
            <a:endParaRPr lang="en-US" dirty="0"/>
          </a:p>
        </p:txBody>
      </p:sp>
      <p:sp>
        <p:nvSpPr>
          <p:cNvPr id="5" name="Text Placeholder 3"/>
          <p:cNvSpPr>
            <a:spLocks noGrp="1"/>
          </p:cNvSpPr>
          <p:nvPr>
            <p:ph type="body" sz="quarter" idx="10"/>
          </p:nvPr>
        </p:nvSpPr>
        <p:spPr>
          <a:xfrm>
            <a:off x="0" y="4799994"/>
            <a:ext cx="9144000" cy="1329595"/>
          </a:xfrm>
        </p:spPr>
        <p:txBody>
          <a:bodyPr/>
          <a:lstStyle/>
          <a:p>
            <a:r>
              <a:rPr lang="en-US" dirty="0" smtClean="0">
                <a:solidFill>
                  <a:schemeClr val="tx1">
                    <a:lumMod val="65000"/>
                    <a:lumOff val="35000"/>
                  </a:schemeClr>
                </a:solidFill>
                <a:hlinkClick r:id="rId2"/>
              </a:rPr>
              <a:t>Meredith Liben</a:t>
            </a:r>
            <a:endParaRPr lang="en-US" dirty="0">
              <a:solidFill>
                <a:schemeClr val="tx1">
                  <a:lumMod val="65000"/>
                  <a:lumOff val="35000"/>
                </a:schemeClr>
              </a:solidFill>
              <a:hlinkClick r:id="rId2"/>
            </a:endParaRPr>
          </a:p>
          <a:p>
            <a:r>
              <a:rPr lang="en-US" dirty="0" smtClean="0">
                <a:solidFill>
                  <a:schemeClr val="tx1">
                    <a:lumMod val="65000"/>
                    <a:lumOff val="35000"/>
                  </a:schemeClr>
                </a:solidFill>
                <a:hlinkClick r:id="rId2"/>
              </a:rPr>
              <a:t>mliben@standardswork.org</a:t>
            </a:r>
            <a:endParaRPr lang="en-US" dirty="0" smtClean="0">
              <a:solidFill>
                <a:schemeClr val="tx1">
                  <a:lumMod val="65000"/>
                  <a:lumOff val="35000"/>
                </a:schemeClr>
              </a:solidFill>
            </a:endParaRPr>
          </a:p>
          <a:p>
            <a:pPr algn="l"/>
            <a:endParaRPr lang="en-US" sz="2300" dirty="0" smtClean="0">
              <a:solidFill>
                <a:schemeClr val="tx1">
                  <a:lumMod val="65000"/>
                  <a:lumOff val="35000"/>
                </a:schemeClr>
              </a:solidFill>
            </a:endParaRPr>
          </a:p>
        </p:txBody>
      </p:sp>
    </p:spTree>
    <p:extLst>
      <p:ext uri="{BB962C8B-B14F-4D97-AF65-F5344CB8AC3E}">
        <p14:creationId xmlns:p14="http://schemas.microsoft.com/office/powerpoint/2010/main" val="38487023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hape 97"/>
          <p:cNvSpPr>
            <a:spLocks noGrp="1"/>
          </p:cNvSpPr>
          <p:nvPr>
            <p:ph type="title"/>
          </p:nvPr>
        </p:nvSpPr>
        <p:spPr>
          <a:xfrm>
            <a:off x="457200" y="197219"/>
            <a:ext cx="5181599" cy="1077178"/>
          </a:xfrm>
          <a:solidFill>
            <a:schemeClr val="bg1"/>
          </a:solidFill>
        </p:spPr>
        <p:txBody>
          <a:bodyPr wrap="square" lIns="91425" tIns="45700" rIns="91425" bIns="45700">
            <a:spAutoFit/>
          </a:bodyPr>
          <a:lstStyle/>
          <a:p>
            <a:pPr>
              <a:buClr>
                <a:srgbClr val="000000"/>
              </a:buClr>
              <a:buSzPct val="25000"/>
            </a:pPr>
            <a:r>
              <a:rPr lang="en-US" dirty="0">
                <a:cs typeface="Helvetica"/>
                <a:sym typeface="Arial" charset="0"/>
              </a:rPr>
              <a:t>Structure of the </a:t>
            </a:r>
            <a:r>
              <a:rPr lang="en-US" dirty="0" smtClean="0">
                <a:cs typeface="Helvetica"/>
                <a:sym typeface="Arial" charset="0"/>
              </a:rPr>
              <a:t/>
            </a:r>
            <a:br>
              <a:rPr lang="en-US" dirty="0" smtClean="0">
                <a:cs typeface="Helvetica"/>
                <a:sym typeface="Arial" charset="0"/>
              </a:rPr>
            </a:br>
            <a:r>
              <a:rPr lang="en-US" dirty="0" smtClean="0">
                <a:cs typeface="Helvetica"/>
                <a:sym typeface="Arial" charset="0"/>
              </a:rPr>
              <a:t>Literacy </a:t>
            </a:r>
            <a:r>
              <a:rPr lang="en-US" dirty="0">
                <a:cs typeface="Helvetica"/>
                <a:sym typeface="Arial" charset="0"/>
              </a:rPr>
              <a:t>Standards</a:t>
            </a:r>
            <a:endParaRPr lang="en-US" sz="3200" dirty="0">
              <a:cs typeface="Helvetica"/>
              <a:sym typeface="Arial" charset="0"/>
            </a:endParaRPr>
          </a:p>
        </p:txBody>
      </p:sp>
      <p:sp>
        <p:nvSpPr>
          <p:cNvPr id="32770" name="Shape 98"/>
          <p:cNvSpPr>
            <a:spLocks noGrp="1"/>
          </p:cNvSpPr>
          <p:nvPr>
            <p:ph type="body" idx="1"/>
          </p:nvPr>
        </p:nvSpPr>
        <p:spPr>
          <a:xfrm>
            <a:off x="685800" y="1676399"/>
            <a:ext cx="4648200" cy="4099543"/>
          </a:xfrm>
        </p:spPr>
        <p:txBody>
          <a:bodyPr wrap="square" lIns="91425" tIns="45700" rIns="91425" bIns="45700">
            <a:spAutoFit/>
          </a:bodyPr>
          <a:lstStyle/>
          <a:p>
            <a:pPr marL="342900" indent="-342900" eaLnBrk="1" hangingPunct="1">
              <a:lnSpc>
                <a:spcPct val="120000"/>
              </a:lnSpc>
              <a:spcBef>
                <a:spcPts val="1200"/>
              </a:spcBef>
              <a:spcAft>
                <a:spcPts val="600"/>
              </a:spcAft>
              <a:buClr>
                <a:srgbClr val="000000"/>
              </a:buClr>
              <a:buSzPct val="138000"/>
              <a:buFont typeface="Wingdings" charset="0"/>
              <a:buChar char="§"/>
            </a:pPr>
            <a:r>
              <a:rPr lang="en-US" dirty="0">
                <a:solidFill>
                  <a:srgbClr val="000000"/>
                </a:solidFill>
                <a:cs typeface="Helvetica"/>
                <a:sym typeface="Arial" charset="0"/>
              </a:rPr>
              <a:t>Four Strands: </a:t>
            </a:r>
            <a:r>
              <a:rPr lang="en-US" dirty="0" smtClean="0">
                <a:solidFill>
                  <a:srgbClr val="000000"/>
                </a:solidFill>
                <a:cs typeface="Helvetica"/>
                <a:sym typeface="Arial" charset="0"/>
              </a:rPr>
              <a:t>Reading</a:t>
            </a:r>
            <a:r>
              <a:rPr lang="en-US" dirty="0">
                <a:solidFill>
                  <a:srgbClr val="000000"/>
                </a:solidFill>
                <a:cs typeface="Helvetica"/>
                <a:sym typeface="Arial" charset="0"/>
              </a:rPr>
              <a:t>, Writing, Speaking and Listening, Language</a:t>
            </a:r>
          </a:p>
          <a:p>
            <a:pPr marL="342900" indent="-342900" eaLnBrk="1" hangingPunct="1">
              <a:lnSpc>
                <a:spcPct val="120000"/>
              </a:lnSpc>
              <a:spcBef>
                <a:spcPts val="1200"/>
              </a:spcBef>
              <a:spcAft>
                <a:spcPts val="600"/>
              </a:spcAft>
              <a:buClr>
                <a:srgbClr val="000000"/>
              </a:buClr>
              <a:buSzPct val="138000"/>
              <a:buFont typeface="Wingdings" charset="0"/>
              <a:buChar char="§"/>
            </a:pPr>
            <a:r>
              <a:rPr lang="en-US" dirty="0" smtClean="0">
                <a:solidFill>
                  <a:srgbClr val="000000"/>
                </a:solidFill>
                <a:cs typeface="Helvetica"/>
                <a:sym typeface="Arial" charset="0"/>
              </a:rPr>
              <a:t>Anchor Standards for Each Strand: </a:t>
            </a:r>
            <a:r>
              <a:rPr lang="en-US" dirty="0">
                <a:solidFill>
                  <a:srgbClr val="000000"/>
                </a:solidFill>
                <a:cs typeface="Helvetica"/>
                <a:sym typeface="Arial" charset="0"/>
              </a:rPr>
              <a:t>10, 9, 6, and 6</a:t>
            </a:r>
          </a:p>
          <a:p>
            <a:pPr marL="342900" indent="-342900" eaLnBrk="1" hangingPunct="1">
              <a:lnSpc>
                <a:spcPct val="120000"/>
              </a:lnSpc>
              <a:spcBef>
                <a:spcPts val="1200"/>
              </a:spcBef>
              <a:spcAft>
                <a:spcPts val="600"/>
              </a:spcAft>
              <a:buClr>
                <a:srgbClr val="000000"/>
              </a:buClr>
              <a:buSzPct val="138000"/>
              <a:buFont typeface="Wingdings" charset="0"/>
              <a:buChar char="§"/>
            </a:pPr>
            <a:r>
              <a:rPr lang="en-US" dirty="0">
                <a:solidFill>
                  <a:srgbClr val="000000"/>
                </a:solidFill>
                <a:cs typeface="Helvetica"/>
                <a:sym typeface="Arial" charset="0"/>
              </a:rPr>
              <a:t>Standards L</a:t>
            </a:r>
            <a:r>
              <a:rPr lang="en-US" dirty="0" smtClean="0">
                <a:solidFill>
                  <a:srgbClr val="000000"/>
                </a:solidFill>
                <a:cs typeface="Helvetica"/>
                <a:sym typeface="Arial" charset="0"/>
              </a:rPr>
              <a:t>isted </a:t>
            </a:r>
            <a:r>
              <a:rPr lang="en-US" dirty="0">
                <a:solidFill>
                  <a:srgbClr val="000000"/>
                </a:solidFill>
                <a:cs typeface="Helvetica"/>
                <a:sym typeface="Arial" charset="0"/>
              </a:rPr>
              <a:t>by </a:t>
            </a:r>
            <a:r>
              <a:rPr lang="en-US" dirty="0" smtClean="0">
                <a:solidFill>
                  <a:srgbClr val="000000"/>
                </a:solidFill>
                <a:cs typeface="Helvetica"/>
                <a:sym typeface="Arial" charset="0"/>
              </a:rPr>
              <a:t>Level</a:t>
            </a:r>
            <a:r>
              <a:rPr lang="en-US" dirty="0">
                <a:solidFill>
                  <a:srgbClr val="000000"/>
                </a:solidFill>
                <a:cs typeface="Helvetica"/>
                <a:sym typeface="Arial" charset="0"/>
              </a:rPr>
              <a:t>: </a:t>
            </a:r>
            <a:r>
              <a:rPr lang="en-US" dirty="0" smtClean="0">
                <a:solidFill>
                  <a:srgbClr val="000000"/>
                </a:solidFill>
                <a:cs typeface="Helvetica"/>
                <a:sym typeface="Arial" charset="0"/>
              </a:rPr>
              <a:t>    A </a:t>
            </a:r>
            <a:r>
              <a:rPr lang="en-US" dirty="0">
                <a:solidFill>
                  <a:srgbClr val="000000"/>
                </a:solidFill>
                <a:cs typeface="Helvetica"/>
                <a:sym typeface="Arial" charset="0"/>
              </a:rPr>
              <a:t>(K-1), </a:t>
            </a:r>
            <a:r>
              <a:rPr lang="en-US" dirty="0" smtClean="0">
                <a:solidFill>
                  <a:srgbClr val="000000"/>
                </a:solidFill>
                <a:cs typeface="Helvetica"/>
                <a:sym typeface="Arial" charset="0"/>
              </a:rPr>
              <a:t>B (</a:t>
            </a:r>
            <a:r>
              <a:rPr lang="en-US" dirty="0">
                <a:solidFill>
                  <a:srgbClr val="000000"/>
                </a:solidFill>
                <a:cs typeface="Helvetica"/>
                <a:sym typeface="Arial" charset="0"/>
              </a:rPr>
              <a:t>2-3), C (4-5), </a:t>
            </a:r>
            <a:r>
              <a:rPr lang="en-US" dirty="0" smtClean="0">
                <a:solidFill>
                  <a:srgbClr val="000000"/>
                </a:solidFill>
                <a:cs typeface="Helvetica"/>
                <a:sym typeface="Arial" charset="0"/>
              </a:rPr>
              <a:t>       D </a:t>
            </a:r>
            <a:r>
              <a:rPr lang="en-US" dirty="0">
                <a:solidFill>
                  <a:srgbClr val="000000"/>
                </a:solidFill>
                <a:cs typeface="Helvetica"/>
                <a:sym typeface="Arial" charset="0"/>
              </a:rPr>
              <a:t>(6-8), and E (9-12)</a:t>
            </a:r>
          </a:p>
        </p:txBody>
      </p:sp>
      <p:grpSp>
        <p:nvGrpSpPr>
          <p:cNvPr id="32771" name="Shape 99"/>
          <p:cNvGrpSpPr>
            <a:grpSpLocks/>
          </p:cNvGrpSpPr>
          <p:nvPr/>
        </p:nvGrpSpPr>
        <p:grpSpPr bwMode="auto">
          <a:xfrm>
            <a:off x="5715000" y="1676400"/>
            <a:ext cx="2270125" cy="4194175"/>
            <a:chOff x="440531" y="229102"/>
            <a:chExt cx="1938336" cy="4369390"/>
          </a:xfrm>
        </p:grpSpPr>
        <p:sp>
          <p:nvSpPr>
            <p:cNvPr id="32773" name="Shape 100"/>
            <p:cNvSpPr>
              <a:spLocks noChangeArrowheads="1"/>
            </p:cNvSpPr>
            <p:nvPr/>
          </p:nvSpPr>
          <p:spPr bwMode="auto">
            <a:xfrm>
              <a:off x="440531" y="229102"/>
              <a:ext cx="1744503" cy="586070"/>
            </a:xfrm>
            <a:prstGeom prst="roundRect">
              <a:avLst>
                <a:gd name="adj" fmla="val 10000"/>
              </a:avLst>
            </a:prstGeom>
            <a:solidFill>
              <a:schemeClr val="accent1"/>
            </a:solidFill>
            <a:ln w="25400">
              <a:solidFill>
                <a:schemeClr val="bg1"/>
              </a:solidFill>
              <a:round/>
              <a:headEnd/>
              <a:tailEnd/>
            </a:ln>
          </p:spPr>
          <p:txBody>
            <a:bodyPr lIns="91425" tIns="91425" rIns="91425" bIns="91425" anchor="ctr">
              <a:spAutoFit/>
            </a:bodyPr>
            <a:lstStyle/>
            <a:p>
              <a:endParaRPr lang="en-US" sz="2400"/>
            </a:p>
          </p:txBody>
        </p:sp>
        <p:sp>
          <p:nvSpPr>
            <p:cNvPr id="32774" name="Shape 101"/>
            <p:cNvSpPr>
              <a:spLocks noChangeArrowheads="1"/>
            </p:cNvSpPr>
            <p:nvPr/>
          </p:nvSpPr>
          <p:spPr bwMode="auto">
            <a:xfrm>
              <a:off x="634364" y="383932"/>
              <a:ext cx="1744503" cy="822900"/>
            </a:xfrm>
            <a:prstGeom prst="roundRect">
              <a:avLst>
                <a:gd name="adj" fmla="val 10000"/>
              </a:avLst>
            </a:prstGeom>
            <a:solidFill>
              <a:schemeClr val="bg1">
                <a:alpha val="89803"/>
              </a:schemeClr>
            </a:solidFill>
            <a:ln w="25400">
              <a:solidFill>
                <a:schemeClr val="accent1"/>
              </a:solidFill>
              <a:round/>
              <a:headEnd/>
              <a:tailEnd/>
            </a:ln>
          </p:spPr>
          <p:txBody>
            <a:bodyPr lIns="137150" tIns="137150" rIns="137150" bIns="137150" anchor="ctr">
              <a:spAutoFit/>
            </a:bodyPr>
            <a:lstStyle/>
            <a:p>
              <a:pPr algn="ctr">
                <a:lnSpc>
                  <a:spcPct val="90000"/>
                </a:lnSpc>
                <a:spcAft>
                  <a:spcPts val="1263"/>
                </a:spcAft>
                <a:buSzPct val="25000"/>
              </a:pPr>
              <a:r>
                <a:rPr lang="en-US" sz="2400" b="1"/>
                <a:t>Strand</a:t>
              </a:r>
            </a:p>
          </p:txBody>
        </p:sp>
        <p:sp>
          <p:nvSpPr>
            <p:cNvPr id="32775" name="Shape 102"/>
            <p:cNvSpPr>
              <a:spLocks noChangeArrowheads="1"/>
            </p:cNvSpPr>
            <p:nvPr/>
          </p:nvSpPr>
          <p:spPr bwMode="auto">
            <a:xfrm>
              <a:off x="440531" y="1877873"/>
              <a:ext cx="1744503" cy="586070"/>
            </a:xfrm>
            <a:prstGeom prst="roundRect">
              <a:avLst>
                <a:gd name="adj" fmla="val 10000"/>
              </a:avLst>
            </a:prstGeom>
            <a:solidFill>
              <a:schemeClr val="accent1"/>
            </a:solidFill>
            <a:ln w="25400">
              <a:solidFill>
                <a:schemeClr val="bg1"/>
              </a:solidFill>
              <a:round/>
              <a:headEnd/>
              <a:tailEnd/>
            </a:ln>
          </p:spPr>
          <p:txBody>
            <a:bodyPr lIns="91425" tIns="91425" rIns="91425" bIns="91425" anchor="ctr">
              <a:spAutoFit/>
            </a:bodyPr>
            <a:lstStyle/>
            <a:p>
              <a:endParaRPr lang="en-US" sz="2400"/>
            </a:p>
          </p:txBody>
        </p:sp>
        <p:sp>
          <p:nvSpPr>
            <p:cNvPr id="32776" name="Shape 103"/>
            <p:cNvSpPr>
              <a:spLocks noChangeArrowheads="1"/>
            </p:cNvSpPr>
            <p:nvPr/>
          </p:nvSpPr>
          <p:spPr bwMode="auto">
            <a:xfrm>
              <a:off x="634364" y="1885371"/>
              <a:ext cx="1744503" cy="914333"/>
            </a:xfrm>
            <a:prstGeom prst="roundRect">
              <a:avLst>
                <a:gd name="adj" fmla="val 10000"/>
              </a:avLst>
            </a:prstGeom>
            <a:solidFill>
              <a:schemeClr val="bg1">
                <a:alpha val="89803"/>
              </a:schemeClr>
            </a:solidFill>
            <a:ln w="25400">
              <a:solidFill>
                <a:schemeClr val="accent1"/>
              </a:solidFill>
              <a:round/>
              <a:headEnd/>
              <a:tailEnd/>
            </a:ln>
          </p:spPr>
          <p:txBody>
            <a:bodyPr lIns="110475" tIns="110475" rIns="110475" bIns="110475" anchor="ctr">
              <a:spAutoFit/>
            </a:bodyPr>
            <a:lstStyle/>
            <a:p>
              <a:pPr algn="ctr">
                <a:lnSpc>
                  <a:spcPct val="90000"/>
                </a:lnSpc>
                <a:spcAft>
                  <a:spcPts val="1013"/>
                </a:spcAft>
                <a:buSzPct val="25000"/>
              </a:pPr>
              <a:r>
                <a:rPr lang="en-US" sz="2400" b="1"/>
                <a:t>Anchor Standard</a:t>
              </a:r>
            </a:p>
          </p:txBody>
        </p:sp>
        <p:sp>
          <p:nvSpPr>
            <p:cNvPr id="32777" name="Shape 104"/>
            <p:cNvSpPr>
              <a:spLocks noChangeArrowheads="1"/>
            </p:cNvSpPr>
            <p:nvPr/>
          </p:nvSpPr>
          <p:spPr bwMode="auto">
            <a:xfrm>
              <a:off x="440531" y="3492994"/>
              <a:ext cx="1744503" cy="586070"/>
            </a:xfrm>
            <a:prstGeom prst="roundRect">
              <a:avLst>
                <a:gd name="adj" fmla="val 10000"/>
              </a:avLst>
            </a:prstGeom>
            <a:solidFill>
              <a:schemeClr val="accent1"/>
            </a:solidFill>
            <a:ln w="25400">
              <a:solidFill>
                <a:schemeClr val="bg1"/>
              </a:solidFill>
              <a:round/>
              <a:headEnd/>
              <a:tailEnd/>
            </a:ln>
          </p:spPr>
          <p:txBody>
            <a:bodyPr lIns="91425" tIns="91425" rIns="91425" bIns="91425" anchor="ctr">
              <a:spAutoFit/>
            </a:bodyPr>
            <a:lstStyle/>
            <a:p>
              <a:endParaRPr lang="en-US" sz="2400"/>
            </a:p>
          </p:txBody>
        </p:sp>
        <p:sp>
          <p:nvSpPr>
            <p:cNvPr id="32778" name="Shape 105"/>
            <p:cNvSpPr>
              <a:spLocks noChangeArrowheads="1"/>
            </p:cNvSpPr>
            <p:nvPr/>
          </p:nvSpPr>
          <p:spPr bwMode="auto">
            <a:xfrm>
              <a:off x="634364" y="3341852"/>
              <a:ext cx="1744503" cy="1256640"/>
            </a:xfrm>
            <a:prstGeom prst="roundRect">
              <a:avLst>
                <a:gd name="adj" fmla="val 10000"/>
              </a:avLst>
            </a:prstGeom>
            <a:solidFill>
              <a:schemeClr val="bg1">
                <a:alpha val="89803"/>
              </a:schemeClr>
            </a:solidFill>
            <a:ln w="25400">
              <a:solidFill>
                <a:schemeClr val="accent1"/>
              </a:solidFill>
              <a:round/>
              <a:headEnd/>
              <a:tailEnd/>
            </a:ln>
          </p:spPr>
          <p:txBody>
            <a:bodyPr lIns="91425" tIns="91425" rIns="91425" bIns="91425" anchor="ctr">
              <a:spAutoFit/>
            </a:bodyPr>
            <a:lstStyle/>
            <a:p>
              <a:pPr algn="ctr">
                <a:lnSpc>
                  <a:spcPct val="90000"/>
                </a:lnSpc>
                <a:spcAft>
                  <a:spcPts val="838"/>
                </a:spcAft>
                <a:buSzPct val="25000"/>
              </a:pPr>
              <a:r>
                <a:rPr lang="en-US" sz="2400" b="1"/>
                <a:t>Level-Specific Standards</a:t>
              </a:r>
            </a:p>
          </p:txBody>
        </p:sp>
      </p:grpSp>
      <p:sp>
        <p:nvSpPr>
          <p:cNvPr id="2" name="Slide Number Placeholder 1"/>
          <p:cNvSpPr>
            <a:spLocks noGrp="1"/>
          </p:cNvSpPr>
          <p:nvPr>
            <p:ph type="sldNum" sz="quarter" idx="12"/>
          </p:nvPr>
        </p:nvSpPr>
        <p:spPr/>
        <p:txBody>
          <a:bodyPr/>
          <a:lstStyle/>
          <a:p>
            <a:fld id="{DE1A7B54-3846-1546-AF9B-6F7177DA06A0}" type="slidenum">
              <a:rPr lang="en-US" smtClean="0">
                <a:solidFill>
                  <a:prstClr val="white"/>
                </a:solidFill>
              </a:rPr>
              <a:pPr/>
              <a:t>6</a:t>
            </a:fld>
            <a:endParaRPr lang="en-US">
              <a:solidFill>
                <a:prstClr val="white"/>
              </a:solidFill>
            </a:endParaRPr>
          </a:p>
        </p:txBody>
      </p:sp>
    </p:spTree>
    <p:extLst>
      <p:ext uri="{BB962C8B-B14F-4D97-AF65-F5344CB8AC3E}">
        <p14:creationId xmlns:p14="http://schemas.microsoft.com/office/powerpoint/2010/main" val="157044326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5297"/>
            <a:ext cx="8229600" cy="1077218"/>
          </a:xfrm>
        </p:spPr>
        <p:txBody>
          <a:bodyPr/>
          <a:lstStyle/>
          <a:p>
            <a:pPr marL="0" lvl="1" indent="0">
              <a:buNone/>
            </a:pPr>
            <a:r>
              <a:rPr lang="en-US" sz="3200" dirty="0" smtClean="0">
                <a:solidFill>
                  <a:srgbClr val="2A409A"/>
                </a:solidFill>
              </a:rPr>
              <a:t>Connecting CCR Standards to the Key Advances (Part 1)</a:t>
            </a:r>
            <a:endParaRPr lang="en-US" sz="3200" dirty="0">
              <a:solidFill>
                <a:srgbClr val="2A409A"/>
              </a:solidFill>
            </a:endParaRPr>
          </a:p>
        </p:txBody>
      </p:sp>
      <p:sp>
        <p:nvSpPr>
          <p:cNvPr id="3" name="Content Placeholder 2"/>
          <p:cNvSpPr>
            <a:spLocks noGrp="1"/>
          </p:cNvSpPr>
          <p:nvPr>
            <p:ph idx="1"/>
          </p:nvPr>
        </p:nvSpPr>
        <p:spPr>
          <a:xfrm>
            <a:off x="457200" y="2743200"/>
            <a:ext cx="8229600" cy="1557349"/>
          </a:xfrm>
        </p:spPr>
        <p:txBody>
          <a:bodyPr/>
          <a:lstStyle/>
          <a:p>
            <a:pPr>
              <a:lnSpc>
                <a:spcPct val="120000"/>
              </a:lnSpc>
            </a:pPr>
            <a:r>
              <a:rPr lang="en-US" dirty="0" smtClean="0">
                <a:solidFill>
                  <a:schemeClr val="tx1"/>
                </a:solidFill>
              </a:rPr>
              <a:t>Purpose of Activity</a:t>
            </a:r>
          </a:p>
          <a:p>
            <a:pPr>
              <a:lnSpc>
                <a:spcPct val="120000"/>
              </a:lnSpc>
            </a:pPr>
            <a:r>
              <a:rPr lang="en-US" dirty="0" smtClean="0">
                <a:solidFill>
                  <a:schemeClr val="tx1"/>
                </a:solidFill>
              </a:rPr>
              <a:t>Materials</a:t>
            </a:r>
          </a:p>
          <a:p>
            <a:pPr>
              <a:lnSpc>
                <a:spcPct val="120000"/>
              </a:lnSpc>
            </a:pPr>
            <a:r>
              <a:rPr lang="en-US" dirty="0" smtClean="0">
                <a:solidFill>
                  <a:schemeClr val="tx1"/>
                </a:solidFill>
              </a:rPr>
              <a:t>Directions</a:t>
            </a:r>
          </a:p>
        </p:txBody>
      </p:sp>
      <p:sp>
        <p:nvSpPr>
          <p:cNvPr id="5" name="Rounded Rectangle 4"/>
          <p:cNvSpPr/>
          <p:nvPr/>
        </p:nvSpPr>
        <p:spPr>
          <a:xfrm>
            <a:off x="6400800" y="5715000"/>
            <a:ext cx="2514600" cy="685800"/>
          </a:xfrm>
          <a:prstGeom prst="roundRect">
            <a:avLst/>
          </a:prstGeom>
          <a:solidFill>
            <a:srgbClr val="2A409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Begin Activity</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7</a:t>
            </a:fld>
            <a:endParaRPr lang="en-US">
              <a:solidFill>
                <a:prstClr val="white"/>
              </a:solidFill>
            </a:endParaRPr>
          </a:p>
        </p:txBody>
      </p:sp>
    </p:spTree>
    <p:extLst>
      <p:ext uri="{BB962C8B-B14F-4D97-AF65-F5344CB8AC3E}">
        <p14:creationId xmlns:p14="http://schemas.microsoft.com/office/powerpoint/2010/main" val="29653328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11842"/>
            <a:ext cx="8229600" cy="1495794"/>
          </a:xfrm>
        </p:spPr>
        <p:txBody>
          <a:bodyPr/>
          <a:lstStyle/>
          <a:p>
            <a:pPr marL="0" indent="0">
              <a:buNone/>
            </a:pPr>
            <a:endParaRPr lang="en-US" dirty="0" smtClean="0"/>
          </a:p>
          <a:p>
            <a:pPr marL="0" indent="0">
              <a:buNone/>
            </a:pPr>
            <a:endParaRPr lang="en-US" dirty="0"/>
          </a:p>
          <a:p>
            <a:pPr marL="0" indent="0" algn="ctr">
              <a:buNone/>
            </a:pPr>
            <a:r>
              <a:rPr lang="en-US" sz="3200" dirty="0" smtClean="0"/>
              <a:t>Reflections: Whole Group Sharing</a:t>
            </a:r>
            <a:endParaRPr lang="en-US" sz="3200"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8</a:t>
            </a:fld>
            <a:endParaRPr lang="en-US">
              <a:solidFill>
                <a:prstClr val="white"/>
              </a:solidFill>
            </a:endParaRPr>
          </a:p>
        </p:txBody>
      </p:sp>
    </p:spTree>
    <p:extLst>
      <p:ext uri="{BB962C8B-B14F-4D97-AF65-F5344CB8AC3E}">
        <p14:creationId xmlns:p14="http://schemas.microsoft.com/office/powerpoint/2010/main" val="33835640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905000"/>
          </a:xfrm>
        </p:spPr>
        <p:txBody>
          <a:bodyPr/>
          <a:lstStyle/>
          <a:p>
            <a:pPr lvl="1" algn="l" defTabSz="457200" rtl="0">
              <a:spcBef>
                <a:spcPct val="0"/>
              </a:spcBef>
            </a:pPr>
            <a:r>
              <a:rPr lang="en-US" sz="3200" dirty="0" smtClean="0">
                <a:solidFill>
                  <a:srgbClr val="2A409A"/>
                </a:solidFill>
              </a:rPr>
              <a:t>Connecting CCR Standards to the Key Advances (Part 2)</a:t>
            </a:r>
            <a:br>
              <a:rPr lang="en-US" sz="3200" dirty="0" smtClean="0">
                <a:solidFill>
                  <a:srgbClr val="2A409A"/>
                </a:solidFill>
              </a:rPr>
            </a:br>
            <a:endParaRPr lang="en-US" sz="3200" dirty="0">
              <a:solidFill>
                <a:srgbClr val="2A409A"/>
              </a:solidFill>
            </a:endParaRPr>
          </a:p>
        </p:txBody>
      </p:sp>
      <p:sp>
        <p:nvSpPr>
          <p:cNvPr id="3" name="Content Placeholder 2"/>
          <p:cNvSpPr>
            <a:spLocks noGrp="1"/>
          </p:cNvSpPr>
          <p:nvPr>
            <p:ph idx="1"/>
          </p:nvPr>
        </p:nvSpPr>
        <p:spPr>
          <a:xfrm>
            <a:off x="457200" y="1676400"/>
            <a:ext cx="8229600" cy="3311676"/>
          </a:xfrm>
        </p:spPr>
        <p:txBody>
          <a:bodyPr/>
          <a:lstStyle/>
          <a:p>
            <a:pPr marL="457200" lvl="1" indent="0">
              <a:buNone/>
            </a:pPr>
            <a:endParaRPr lang="en-US" dirty="0"/>
          </a:p>
          <a:p>
            <a:pPr marL="0" lvl="1" indent="0">
              <a:buNone/>
            </a:pPr>
            <a:endParaRPr lang="en-US" sz="3600" dirty="0"/>
          </a:p>
          <a:p>
            <a:pPr>
              <a:lnSpc>
                <a:spcPct val="120000"/>
              </a:lnSpc>
            </a:pPr>
            <a:r>
              <a:rPr lang="en-US" dirty="0" smtClean="0">
                <a:solidFill>
                  <a:schemeClr val="tx1"/>
                </a:solidFill>
              </a:rPr>
              <a:t>Purpose </a:t>
            </a:r>
            <a:r>
              <a:rPr lang="en-US" dirty="0">
                <a:solidFill>
                  <a:schemeClr val="tx1"/>
                </a:solidFill>
              </a:rPr>
              <a:t>of </a:t>
            </a:r>
            <a:r>
              <a:rPr lang="en-US" dirty="0" smtClean="0">
                <a:solidFill>
                  <a:schemeClr val="tx1"/>
                </a:solidFill>
              </a:rPr>
              <a:t>Activity</a:t>
            </a:r>
            <a:endParaRPr lang="en-US" dirty="0">
              <a:solidFill>
                <a:schemeClr val="tx1"/>
              </a:solidFill>
            </a:endParaRPr>
          </a:p>
          <a:p>
            <a:pPr>
              <a:lnSpc>
                <a:spcPct val="120000"/>
              </a:lnSpc>
            </a:pPr>
            <a:r>
              <a:rPr lang="en-US" dirty="0">
                <a:solidFill>
                  <a:schemeClr val="tx1"/>
                </a:solidFill>
              </a:rPr>
              <a:t>Materials</a:t>
            </a:r>
          </a:p>
          <a:p>
            <a:pPr>
              <a:lnSpc>
                <a:spcPct val="120000"/>
              </a:lnSpc>
            </a:pPr>
            <a:r>
              <a:rPr lang="en-US" dirty="0">
                <a:solidFill>
                  <a:schemeClr val="tx1"/>
                </a:solidFill>
              </a:rPr>
              <a:t>Directions</a:t>
            </a:r>
          </a:p>
          <a:p>
            <a:pPr marL="0" lvl="1" indent="0">
              <a:buNone/>
            </a:pPr>
            <a:endParaRPr lang="en-US" sz="3600" dirty="0" smtClean="0"/>
          </a:p>
        </p:txBody>
      </p:sp>
      <p:sp>
        <p:nvSpPr>
          <p:cNvPr id="5" name="Rounded Rectangle 4"/>
          <p:cNvSpPr/>
          <p:nvPr/>
        </p:nvSpPr>
        <p:spPr>
          <a:xfrm>
            <a:off x="6400800" y="5715000"/>
            <a:ext cx="2514600" cy="685800"/>
          </a:xfrm>
          <a:prstGeom prst="roundRect">
            <a:avLst/>
          </a:prstGeom>
          <a:solidFill>
            <a:srgbClr val="2A409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Begin Activity</a:t>
            </a:r>
            <a:endParaRPr lang="en-US" dirty="0"/>
          </a:p>
        </p:txBody>
      </p:sp>
      <p:sp>
        <p:nvSpPr>
          <p:cNvPr id="6" name="Slide Number Placeholder 5"/>
          <p:cNvSpPr>
            <a:spLocks noGrp="1"/>
          </p:cNvSpPr>
          <p:nvPr>
            <p:ph type="sldNum" sz="quarter" idx="12"/>
          </p:nvPr>
        </p:nvSpPr>
        <p:spPr/>
        <p:txBody>
          <a:bodyPr/>
          <a:lstStyle/>
          <a:p>
            <a:fld id="{DE1A7B54-3846-1546-AF9B-6F7177DA06A0}" type="slidenum">
              <a:rPr lang="en-US" smtClean="0">
                <a:solidFill>
                  <a:prstClr val="white"/>
                </a:solidFill>
              </a:rPr>
              <a:pPr/>
              <a:t>9</a:t>
            </a:fld>
            <a:endParaRPr lang="en-US">
              <a:solidFill>
                <a:prstClr val="white"/>
              </a:solidFill>
            </a:endParaRPr>
          </a:p>
        </p:txBody>
      </p:sp>
    </p:spTree>
    <p:extLst>
      <p:ext uri="{BB962C8B-B14F-4D97-AF65-F5344CB8AC3E}">
        <p14:creationId xmlns:p14="http://schemas.microsoft.com/office/powerpoint/2010/main" val="22738790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11842"/>
            <a:ext cx="8229600" cy="1791260"/>
          </a:xfrm>
        </p:spPr>
        <p:txBody>
          <a:bodyPr/>
          <a:lstStyle/>
          <a:p>
            <a:pPr marL="0" indent="0">
              <a:buNone/>
            </a:pPr>
            <a:endParaRPr lang="en-US" dirty="0" smtClean="0"/>
          </a:p>
          <a:p>
            <a:pPr marL="0" indent="0" algn="ctr">
              <a:buNone/>
            </a:pPr>
            <a:endParaRPr lang="en-US" sz="3600" dirty="0" smtClean="0"/>
          </a:p>
          <a:p>
            <a:pPr marL="0" indent="0" algn="ctr">
              <a:buNone/>
            </a:pPr>
            <a:r>
              <a:rPr lang="en-US" sz="3600" dirty="0" smtClean="0"/>
              <a:t>Reflections</a:t>
            </a:r>
            <a:endParaRPr lang="en-US" sz="3600" dirty="0"/>
          </a:p>
        </p:txBody>
      </p:sp>
      <p:sp>
        <p:nvSpPr>
          <p:cNvPr id="5" name="Slide Number Placeholder 4"/>
          <p:cNvSpPr>
            <a:spLocks noGrp="1"/>
          </p:cNvSpPr>
          <p:nvPr>
            <p:ph type="sldNum" sz="quarter" idx="12"/>
          </p:nvPr>
        </p:nvSpPr>
        <p:spPr/>
        <p:txBody>
          <a:bodyPr/>
          <a:lstStyle/>
          <a:p>
            <a:fld id="{DE1A7B54-3846-1546-AF9B-6F7177DA06A0}" type="slidenum">
              <a:rPr lang="en-US" smtClean="0">
                <a:solidFill>
                  <a:prstClr val="white"/>
                </a:solidFill>
              </a:rPr>
              <a:pPr/>
              <a:t>10</a:t>
            </a:fld>
            <a:endParaRPr lang="en-US">
              <a:solidFill>
                <a:prstClr val="white"/>
              </a:solidFill>
            </a:endParaRPr>
          </a:p>
        </p:txBody>
      </p:sp>
    </p:spTree>
    <p:extLst>
      <p:ext uri="{BB962C8B-B14F-4D97-AF65-F5344CB8AC3E}">
        <p14:creationId xmlns:p14="http://schemas.microsoft.com/office/powerpoint/2010/main" val="16433741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1914</TotalTime>
  <Words>2747</Words>
  <Application>Microsoft Macintosh PowerPoint</Application>
  <PresentationFormat>On-screen Show (4:3)</PresentationFormat>
  <Paragraphs>416</Paragraphs>
  <Slides>46</Slides>
  <Notes>25</Notes>
  <HiddenSlides>0</HiddenSlides>
  <MMClips>0</MMClips>
  <ScaleCrop>false</ScaleCrop>
  <HeadingPairs>
    <vt:vector size="4" baseType="variant">
      <vt:variant>
        <vt:lpstr>Theme</vt:lpstr>
      </vt:variant>
      <vt:variant>
        <vt:i4>5</vt:i4>
      </vt:variant>
      <vt:variant>
        <vt:lpstr>Slide Titles</vt:lpstr>
      </vt:variant>
      <vt:variant>
        <vt:i4>46</vt:i4>
      </vt:variant>
    </vt:vector>
  </HeadingPairs>
  <TitlesOfParts>
    <vt:vector size="51" baseType="lpstr">
      <vt:lpstr>1_Office Theme</vt:lpstr>
      <vt:lpstr>2_Office Theme</vt:lpstr>
      <vt:lpstr>3_Office Theme</vt:lpstr>
      <vt:lpstr>4_Office Theme</vt:lpstr>
      <vt:lpstr>5_Office Theme</vt:lpstr>
      <vt:lpstr>Exploration of Key Instructional Advances in Literacy</vt:lpstr>
      <vt:lpstr>Literacy Coaches</vt:lpstr>
      <vt:lpstr>Day One Literacy Work Sessions</vt:lpstr>
      <vt:lpstr>Recap of the Three Key Advances Prompted  by the CCR Standards</vt:lpstr>
      <vt:lpstr>Structure of the  Literacy Standards</vt:lpstr>
      <vt:lpstr>Connecting CCR Standards to the Key Advances (Part 1)</vt:lpstr>
      <vt:lpstr>PowerPoint Presentation</vt:lpstr>
      <vt:lpstr>Connecting CCR Standards to the Key Advances (Part 2) </vt:lpstr>
      <vt:lpstr>PowerPoint Presentation</vt:lpstr>
      <vt:lpstr>Connections Between the Anchor Standards and the Key Advances</vt:lpstr>
      <vt:lpstr>PowerPoint Presentation</vt:lpstr>
      <vt:lpstr>  Implications for Instruction</vt:lpstr>
      <vt:lpstr>PowerPoint Presentation</vt:lpstr>
      <vt:lpstr>What Is Complex Text, Exactly?</vt:lpstr>
      <vt:lpstr>What Is Complex Text (continued)</vt:lpstr>
      <vt:lpstr>  Three Part System for Measuring Text: </vt:lpstr>
      <vt:lpstr>What Do These Parts Mean and  How Do They Work Together?</vt:lpstr>
      <vt:lpstr>1. Quantitative Scale</vt:lpstr>
      <vt:lpstr> 2. Qualitative Measures</vt:lpstr>
      <vt:lpstr>3. Professional Judgment </vt:lpstr>
      <vt:lpstr>Determining Text Complexity</vt:lpstr>
      <vt:lpstr>Selecting (and Measuring) Texts Worth Reading</vt:lpstr>
      <vt:lpstr>PowerPoint Presentation</vt:lpstr>
      <vt:lpstr> Why Text Complexity Is So Essential</vt:lpstr>
      <vt:lpstr>PowerPoint Presentation</vt:lpstr>
      <vt:lpstr>Implications for Instruction</vt:lpstr>
      <vt:lpstr>PowerPoint Presentation</vt:lpstr>
      <vt:lpstr>Defining Text-Dependent and  Text-Specific Questions</vt:lpstr>
      <vt:lpstr>PowerPoint Presentation</vt:lpstr>
      <vt:lpstr>Identifying Questions Worth Answering</vt:lpstr>
      <vt:lpstr>PowerPoint Presentation</vt:lpstr>
      <vt:lpstr> How to Construct a Strong Question Set </vt:lpstr>
      <vt:lpstr>Possible Next Steps</vt:lpstr>
      <vt:lpstr>PowerPoint Presentation</vt:lpstr>
      <vt:lpstr>Key Advance: Text Complexity</vt:lpstr>
      <vt:lpstr>Key Advance: Evidence</vt:lpstr>
      <vt:lpstr>Key Advance: Building Knowledge</vt:lpstr>
      <vt:lpstr>Exploration of Key Instructional Advances in Literacy</vt:lpstr>
      <vt:lpstr>PowerPoint Presentation</vt:lpstr>
      <vt:lpstr>Implications for Instruction</vt:lpstr>
      <vt:lpstr>Creating CCR Writing Prompts Worth Doing</vt:lpstr>
      <vt:lpstr>PowerPoint Presentation</vt:lpstr>
      <vt:lpstr> Draft Criteria for High-Quality Writing Prompts </vt:lpstr>
      <vt:lpstr>Three Advances in CCR  ELA/Literacy Boil Down to. . .</vt:lpstr>
      <vt:lpstr>PowerPoint Presentation</vt:lpstr>
      <vt:lpstr>College and Career Readiness Standards for ELA/Literacy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Meredith Liben</dc:creator>
  <cp:lastModifiedBy>Farren Liben</cp:lastModifiedBy>
  <cp:revision>169</cp:revision>
  <dcterms:created xsi:type="dcterms:W3CDTF">2014-02-18T13:03:37Z</dcterms:created>
  <dcterms:modified xsi:type="dcterms:W3CDTF">2014-04-23T13:41:29Z</dcterms:modified>
</cp:coreProperties>
</file>